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8" r:id="rId3"/>
    <p:sldId id="284" r:id="rId4"/>
    <p:sldId id="271" r:id="rId5"/>
    <p:sldId id="279" r:id="rId6"/>
    <p:sldId id="260" r:id="rId7"/>
    <p:sldId id="275" r:id="rId8"/>
    <p:sldId id="280" r:id="rId9"/>
    <p:sldId id="281" r:id="rId10"/>
    <p:sldId id="274"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p:cViewPr varScale="1">
        <p:scale>
          <a:sx n="69" d="100"/>
          <a:sy n="69" d="100"/>
        </p:scale>
        <p:origin x="144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9"/>
          <p:cNvSpPr>
            <a:spLocks noGrp="1"/>
          </p:cNvSpPr>
          <p:nvPr>
            <p:ph type="dt" sz="half" idx="10"/>
          </p:nvPr>
        </p:nvSpPr>
        <p:spPr/>
        <p:txBody>
          <a:bodyPr/>
          <a:lstStyle>
            <a:lvl1pPr>
              <a:defRPr/>
            </a:lvl1pPr>
          </a:lstStyle>
          <a:p>
            <a:pPr>
              <a:defRPr/>
            </a:pPr>
            <a:fld id="{E8C7838E-CCA3-48F1-9F79-D5B2ACB6D27B}" type="datetimeFigureOut">
              <a:rPr lang="en-GB"/>
              <a:pPr>
                <a:defRPr/>
              </a:pPr>
              <a:t>20/03/2023</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fld id="{557022DD-9D65-4B20-B519-E5D4050F9263}" type="slidenum">
              <a:rPr lang="en-GB" altLang="en-US"/>
              <a:pPr/>
              <a:t>‹#›</a:t>
            </a:fld>
            <a:endParaRPr lang="en-GB" altLang="en-US"/>
          </a:p>
        </p:txBody>
      </p:sp>
    </p:spTree>
    <p:extLst>
      <p:ext uri="{BB962C8B-B14F-4D97-AF65-F5344CB8AC3E}">
        <p14:creationId xmlns:p14="http://schemas.microsoft.com/office/powerpoint/2010/main" val="29270718"/>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453B0B7C-401F-4978-BD51-54948ABA5EF0}" type="datetimeFigureOut">
              <a:rPr lang="en-GB"/>
              <a:pPr>
                <a:defRPr/>
              </a:pPr>
              <a:t>20/03/2023</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fld id="{A936701F-0730-4D07-95AB-6975003F17A5}" type="slidenum">
              <a:rPr lang="en-GB" altLang="en-US"/>
              <a:pPr/>
              <a:t>‹#›</a:t>
            </a:fld>
            <a:endParaRPr lang="en-GB" altLang="en-US"/>
          </a:p>
        </p:txBody>
      </p:sp>
    </p:spTree>
    <p:extLst>
      <p:ext uri="{BB962C8B-B14F-4D97-AF65-F5344CB8AC3E}">
        <p14:creationId xmlns:p14="http://schemas.microsoft.com/office/powerpoint/2010/main" val="874629650"/>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9"/>
          <p:cNvSpPr>
            <a:spLocks noGrp="1"/>
          </p:cNvSpPr>
          <p:nvPr>
            <p:ph type="dt" sz="half" idx="10"/>
          </p:nvPr>
        </p:nvSpPr>
        <p:spPr/>
        <p:txBody>
          <a:bodyPr/>
          <a:lstStyle>
            <a:lvl1pPr>
              <a:defRPr/>
            </a:lvl1pPr>
          </a:lstStyle>
          <a:p>
            <a:pPr>
              <a:defRPr/>
            </a:pPr>
            <a:fld id="{FCB12D29-6332-4725-9CB8-908FF4154B40}" type="datetimeFigureOut">
              <a:rPr lang="en-GB"/>
              <a:pPr>
                <a:defRPr/>
              </a:pPr>
              <a:t>20/03/2023</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fld id="{FFAA3837-C03F-4AB2-BE1D-C86A8BA7C9E7}" type="slidenum">
              <a:rPr lang="en-GB" altLang="en-US"/>
              <a:pPr/>
              <a:t>‹#›</a:t>
            </a:fld>
            <a:endParaRPr lang="en-GB" altLang="en-US"/>
          </a:p>
        </p:txBody>
      </p:sp>
    </p:spTree>
    <p:extLst>
      <p:ext uri="{BB962C8B-B14F-4D97-AF65-F5344CB8AC3E}">
        <p14:creationId xmlns:p14="http://schemas.microsoft.com/office/powerpoint/2010/main" val="15308126"/>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B00B97F4-A9A4-4FDD-ABEB-281D9BC139D1}" type="datetimeFigureOut">
              <a:rPr lang="en-GB"/>
              <a:pPr>
                <a:defRPr/>
              </a:pPr>
              <a:t>20/03/2023</a:t>
            </a:fld>
            <a:endParaRPr lang="en-GB"/>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fld id="{6B224592-E3F4-4318-B1F9-E27423E149AD}" type="slidenum">
              <a:rPr lang="en-GB" altLang="en-US"/>
              <a:pPr/>
              <a:t>‹#›</a:t>
            </a:fld>
            <a:endParaRPr lang="en-GB" altLang="en-US"/>
          </a:p>
        </p:txBody>
      </p:sp>
    </p:spTree>
    <p:extLst>
      <p:ext uri="{BB962C8B-B14F-4D97-AF65-F5344CB8AC3E}">
        <p14:creationId xmlns:p14="http://schemas.microsoft.com/office/powerpoint/2010/main" val="1159501942"/>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1A55E79F-B18D-41EE-9F17-EB72B970E97E}" type="datetimeFigureOut">
              <a:rPr lang="en-GB"/>
              <a:pPr>
                <a:defRPr/>
              </a:pPr>
              <a:t>20/03/2023</a:t>
            </a:fld>
            <a:endParaRPr lang="en-GB"/>
          </a:p>
        </p:txBody>
      </p:sp>
      <p:sp>
        <p:nvSpPr>
          <p:cNvPr id="8" name="Footer Placeholder 21"/>
          <p:cNvSpPr>
            <a:spLocks noGrp="1"/>
          </p:cNvSpPr>
          <p:nvPr>
            <p:ph type="ftr" sz="quarter" idx="11"/>
          </p:nvPr>
        </p:nvSpPr>
        <p:spPr/>
        <p:txBody>
          <a:bodyPr/>
          <a:lstStyle>
            <a:lvl1pPr>
              <a:defRPr/>
            </a:lvl1pPr>
          </a:lstStyle>
          <a:p>
            <a:pPr>
              <a:defRPr/>
            </a:pPr>
            <a:endParaRPr lang="en-GB"/>
          </a:p>
        </p:txBody>
      </p:sp>
      <p:sp>
        <p:nvSpPr>
          <p:cNvPr id="9" name="Slide Number Placeholder 17"/>
          <p:cNvSpPr>
            <a:spLocks noGrp="1"/>
          </p:cNvSpPr>
          <p:nvPr>
            <p:ph type="sldNum" sz="quarter" idx="12"/>
          </p:nvPr>
        </p:nvSpPr>
        <p:spPr/>
        <p:txBody>
          <a:bodyPr/>
          <a:lstStyle>
            <a:lvl1pPr>
              <a:defRPr/>
            </a:lvl1pPr>
          </a:lstStyle>
          <a:p>
            <a:fld id="{A3BAB672-73A9-4FE0-9137-B94CEBCE9D7E}" type="slidenum">
              <a:rPr lang="en-GB" altLang="en-US"/>
              <a:pPr/>
              <a:t>‹#›</a:t>
            </a:fld>
            <a:endParaRPr lang="en-GB" altLang="en-US"/>
          </a:p>
        </p:txBody>
      </p:sp>
    </p:spTree>
    <p:extLst>
      <p:ext uri="{BB962C8B-B14F-4D97-AF65-F5344CB8AC3E}">
        <p14:creationId xmlns:p14="http://schemas.microsoft.com/office/powerpoint/2010/main" val="2073549259"/>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726B450E-240A-4050-A2FA-79245938ED2A}" type="datetimeFigureOut">
              <a:rPr lang="en-GB"/>
              <a:pPr>
                <a:defRPr/>
              </a:pPr>
              <a:t>20/03/2023</a:t>
            </a:fld>
            <a:endParaRPr lang="en-GB"/>
          </a:p>
        </p:txBody>
      </p:sp>
      <p:sp>
        <p:nvSpPr>
          <p:cNvPr id="4" name="Footer Placeholder 21"/>
          <p:cNvSpPr>
            <a:spLocks noGrp="1"/>
          </p:cNvSpPr>
          <p:nvPr>
            <p:ph type="ftr" sz="quarter" idx="11"/>
          </p:nvPr>
        </p:nvSpPr>
        <p:spPr/>
        <p:txBody>
          <a:bodyPr/>
          <a:lstStyle>
            <a:lvl1pPr>
              <a:defRPr/>
            </a:lvl1pPr>
          </a:lstStyle>
          <a:p>
            <a:pPr>
              <a:defRPr/>
            </a:pPr>
            <a:endParaRPr lang="en-GB"/>
          </a:p>
        </p:txBody>
      </p:sp>
      <p:sp>
        <p:nvSpPr>
          <p:cNvPr id="5" name="Slide Number Placeholder 17"/>
          <p:cNvSpPr>
            <a:spLocks noGrp="1"/>
          </p:cNvSpPr>
          <p:nvPr>
            <p:ph type="sldNum" sz="quarter" idx="12"/>
          </p:nvPr>
        </p:nvSpPr>
        <p:spPr/>
        <p:txBody>
          <a:bodyPr/>
          <a:lstStyle>
            <a:lvl1pPr>
              <a:defRPr/>
            </a:lvl1pPr>
          </a:lstStyle>
          <a:p>
            <a:fld id="{28BBDFE0-61A2-499E-A352-B7D61B14C4A1}" type="slidenum">
              <a:rPr lang="en-GB" altLang="en-US"/>
              <a:pPr/>
              <a:t>‹#›</a:t>
            </a:fld>
            <a:endParaRPr lang="en-GB" altLang="en-US"/>
          </a:p>
        </p:txBody>
      </p:sp>
    </p:spTree>
    <p:extLst>
      <p:ext uri="{BB962C8B-B14F-4D97-AF65-F5344CB8AC3E}">
        <p14:creationId xmlns:p14="http://schemas.microsoft.com/office/powerpoint/2010/main" val="2463894462"/>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7AB447F6-7091-4FB8-A451-CB5BF783E10A}" type="datetimeFigureOut">
              <a:rPr lang="en-GB"/>
              <a:pPr>
                <a:defRPr/>
              </a:pPr>
              <a:t>20/03/2023</a:t>
            </a:fld>
            <a:endParaRPr lang="en-GB"/>
          </a:p>
        </p:txBody>
      </p:sp>
      <p:sp>
        <p:nvSpPr>
          <p:cNvPr id="3" name="Footer Placeholder 21"/>
          <p:cNvSpPr>
            <a:spLocks noGrp="1"/>
          </p:cNvSpPr>
          <p:nvPr>
            <p:ph type="ftr" sz="quarter" idx="11"/>
          </p:nvPr>
        </p:nvSpPr>
        <p:spPr/>
        <p:txBody>
          <a:bodyPr/>
          <a:lstStyle>
            <a:lvl1pPr>
              <a:defRPr/>
            </a:lvl1pPr>
          </a:lstStyle>
          <a:p>
            <a:pPr>
              <a:defRPr/>
            </a:pPr>
            <a:endParaRPr lang="en-GB"/>
          </a:p>
        </p:txBody>
      </p:sp>
      <p:sp>
        <p:nvSpPr>
          <p:cNvPr id="4" name="Slide Number Placeholder 17"/>
          <p:cNvSpPr>
            <a:spLocks noGrp="1"/>
          </p:cNvSpPr>
          <p:nvPr>
            <p:ph type="sldNum" sz="quarter" idx="12"/>
          </p:nvPr>
        </p:nvSpPr>
        <p:spPr/>
        <p:txBody>
          <a:bodyPr/>
          <a:lstStyle>
            <a:lvl1pPr>
              <a:defRPr/>
            </a:lvl1pPr>
          </a:lstStyle>
          <a:p>
            <a:fld id="{5FED1726-9C0A-4E8F-AE2E-FBF8C2ACEF1A}" type="slidenum">
              <a:rPr lang="en-GB" altLang="en-US"/>
              <a:pPr/>
              <a:t>‹#›</a:t>
            </a:fld>
            <a:endParaRPr lang="en-GB" altLang="en-US"/>
          </a:p>
        </p:txBody>
      </p:sp>
    </p:spTree>
    <p:extLst>
      <p:ext uri="{BB962C8B-B14F-4D97-AF65-F5344CB8AC3E}">
        <p14:creationId xmlns:p14="http://schemas.microsoft.com/office/powerpoint/2010/main" val="2124941960"/>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3D38AA5F-0018-409D-9FF9-438A6266DE98}" type="datetimeFigureOut">
              <a:rPr lang="en-GB"/>
              <a:pPr>
                <a:defRPr/>
              </a:pPr>
              <a:t>20/03/2023</a:t>
            </a:fld>
            <a:endParaRPr lang="en-GB"/>
          </a:p>
        </p:txBody>
      </p:sp>
      <p:sp>
        <p:nvSpPr>
          <p:cNvPr id="6" name="Footer Placeholder 21"/>
          <p:cNvSpPr>
            <a:spLocks noGrp="1"/>
          </p:cNvSpPr>
          <p:nvPr>
            <p:ph type="ftr" sz="quarter" idx="11"/>
          </p:nvPr>
        </p:nvSpPr>
        <p:spPr/>
        <p:txBody>
          <a:bodyPr/>
          <a:lstStyle>
            <a:lvl1pPr>
              <a:defRPr/>
            </a:lvl1pPr>
          </a:lstStyle>
          <a:p>
            <a:pPr>
              <a:defRPr/>
            </a:pPr>
            <a:endParaRPr lang="en-GB"/>
          </a:p>
        </p:txBody>
      </p:sp>
      <p:sp>
        <p:nvSpPr>
          <p:cNvPr id="7" name="Slide Number Placeholder 17"/>
          <p:cNvSpPr>
            <a:spLocks noGrp="1"/>
          </p:cNvSpPr>
          <p:nvPr>
            <p:ph type="sldNum" sz="quarter" idx="12"/>
          </p:nvPr>
        </p:nvSpPr>
        <p:spPr/>
        <p:txBody>
          <a:bodyPr/>
          <a:lstStyle>
            <a:lvl1pPr>
              <a:defRPr/>
            </a:lvl1pPr>
          </a:lstStyle>
          <a:p>
            <a:fld id="{0C0528E3-441D-4484-9DB3-184CAA20154D}" type="slidenum">
              <a:rPr lang="en-GB" altLang="en-US"/>
              <a:pPr/>
              <a:t>‹#›</a:t>
            </a:fld>
            <a:endParaRPr lang="en-GB" altLang="en-US"/>
          </a:p>
        </p:txBody>
      </p:sp>
    </p:spTree>
    <p:extLst>
      <p:ext uri="{BB962C8B-B14F-4D97-AF65-F5344CB8AC3E}">
        <p14:creationId xmlns:p14="http://schemas.microsoft.com/office/powerpoint/2010/main" val="963594510"/>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E41E3A65-7C55-413F-8E55-56D41CDBC552}" type="datetimeFigureOut">
              <a:rPr lang="en-GB"/>
              <a:pPr>
                <a:defRPr/>
              </a:pPr>
              <a:t>20/03/2023</a:t>
            </a:fld>
            <a:endParaRPr lang="en-GB"/>
          </a:p>
        </p:txBody>
      </p:sp>
      <p:sp>
        <p:nvSpPr>
          <p:cNvPr id="10" name="Footer Placeholder 5"/>
          <p:cNvSpPr>
            <a:spLocks noGrp="1"/>
          </p:cNvSpPr>
          <p:nvPr>
            <p:ph type="ftr" sz="quarter" idx="11"/>
          </p:nvPr>
        </p:nvSpPr>
        <p:spPr/>
        <p:txBody>
          <a:bodyPr/>
          <a:lstStyle>
            <a:lvl1pPr>
              <a:defRPr/>
            </a:lvl1pPr>
          </a:lstStyle>
          <a:p>
            <a:pPr>
              <a:defRPr/>
            </a:pPr>
            <a:endParaRPr lang="en-GB"/>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fld id="{9398350B-31E3-4176-A557-00D61DAA756E}" type="slidenum">
              <a:rPr lang="en-GB" altLang="en-US"/>
              <a:pPr/>
              <a:t>‹#›</a:t>
            </a:fld>
            <a:endParaRPr lang="en-GB" altLang="en-US"/>
          </a:p>
        </p:txBody>
      </p:sp>
    </p:spTree>
    <p:extLst>
      <p:ext uri="{BB962C8B-B14F-4D97-AF65-F5344CB8AC3E}">
        <p14:creationId xmlns:p14="http://schemas.microsoft.com/office/powerpoint/2010/main" val="3501407912"/>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A8A546C0-4DC2-4320-8D57-943771123C59}" type="datetimeFigureOut">
              <a:rPr lang="en-GB"/>
              <a:pPr>
                <a:defRPr/>
              </a:pPr>
              <a:t>20/03/2023</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fld id="{FE8AB0B0-74BF-4DE3-8CBF-7B5E71291010}" type="slidenum">
              <a:rPr lang="en-GB" altLang="en-US"/>
              <a:pPr/>
              <a:t>‹#›</a:t>
            </a:fld>
            <a:endParaRPr lang="en-GB" altLang="en-US"/>
          </a:p>
        </p:txBody>
      </p:sp>
    </p:spTree>
    <p:extLst>
      <p:ext uri="{BB962C8B-B14F-4D97-AF65-F5344CB8AC3E}">
        <p14:creationId xmlns:p14="http://schemas.microsoft.com/office/powerpoint/2010/main" val="2630506342"/>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AE8F3586-7B4B-4A20-BB8F-5253623B5247}" type="datetimeFigureOut">
              <a:rPr lang="en-GB"/>
              <a:pPr>
                <a:defRPr/>
              </a:pPr>
              <a:t>20/03/2023</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fld id="{B731EF83-3394-4A1F-A177-43EBD58DBE02}" type="slidenum">
              <a:rPr lang="en-GB" altLang="en-US"/>
              <a:pPr/>
              <a:t>‹#›</a:t>
            </a:fld>
            <a:endParaRPr lang="en-GB" altLang="en-US"/>
          </a:p>
        </p:txBody>
      </p:sp>
    </p:spTree>
    <p:extLst>
      <p:ext uri="{BB962C8B-B14F-4D97-AF65-F5344CB8AC3E}">
        <p14:creationId xmlns:p14="http://schemas.microsoft.com/office/powerpoint/2010/main" val="440594562"/>
      </p:ext>
    </p:extLst>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lt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cs typeface="+mn-cs"/>
              </a:defRPr>
            </a:lvl1pPr>
          </a:lstStyle>
          <a:p>
            <a:pPr>
              <a:defRPr/>
            </a:pPr>
            <a:fld id="{FF42F79C-DF6B-4B06-95A1-B5ED693EA86A}" type="datetimeFigureOut">
              <a:rPr lang="en-GB"/>
              <a:pPr>
                <a:defRPr/>
              </a:pPr>
              <a:t>20/03/2023</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D1EAEE"/>
                </a:solidFill>
                <a:latin typeface="Constantia" panose="02030602050306030303" pitchFamily="18" charset="0"/>
              </a:defRPr>
            </a:lvl1pPr>
          </a:lstStyle>
          <a:p>
            <a:fld id="{EB0A2EC2-B6F7-4656-8929-5BB7626BEFBE}" type="slidenum">
              <a:rPr lang="en-GB" altLang="en-US"/>
              <a:pPr/>
              <a:t>‹#›</a:t>
            </a:fld>
            <a:endParaRPr lang="en-GB" alt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7" r:id="rId9"/>
    <p:sldLayoutId id="2147483705" r:id="rId10"/>
    <p:sldLayoutId id="2147483706" r:id="rId11"/>
  </p:sldLayoutIdLst>
  <p:transition spd="med">
    <p:wipe dir="r"/>
  </p:transition>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anose="020F0502020204030204" pitchFamily="34" charset="0"/>
        </a:defRPr>
      </a:lvl2pPr>
      <a:lvl3pPr algn="l" rtl="0" fontAlgn="base">
        <a:spcBef>
          <a:spcPct val="0"/>
        </a:spcBef>
        <a:spcAft>
          <a:spcPct val="0"/>
        </a:spcAft>
        <a:defRPr sz="5000">
          <a:solidFill>
            <a:schemeClr val="tx2"/>
          </a:solidFill>
          <a:latin typeface="Calibri" panose="020F0502020204030204" pitchFamily="34" charset="0"/>
        </a:defRPr>
      </a:lvl3pPr>
      <a:lvl4pPr algn="l" rtl="0" fontAlgn="base">
        <a:spcBef>
          <a:spcPct val="0"/>
        </a:spcBef>
        <a:spcAft>
          <a:spcPct val="0"/>
        </a:spcAft>
        <a:defRPr sz="5000">
          <a:solidFill>
            <a:schemeClr val="tx2"/>
          </a:solidFill>
          <a:latin typeface="Calibri" panose="020F0502020204030204" pitchFamily="34" charset="0"/>
        </a:defRPr>
      </a:lvl4pPr>
      <a:lvl5pPr algn="l" rtl="0" fontAlgn="base">
        <a:spcBef>
          <a:spcPct val="0"/>
        </a:spcBef>
        <a:spcAft>
          <a:spcPct val="0"/>
        </a:spcAft>
        <a:defRPr sz="5000">
          <a:solidFill>
            <a:schemeClr val="tx2"/>
          </a:solidFill>
          <a:latin typeface="Calibri" panose="020F0502020204030204" pitchFamily="34" charset="0"/>
        </a:defRPr>
      </a:lvl5pPr>
      <a:lvl6pPr marL="457200" algn="l" rtl="0" fontAlgn="base">
        <a:spcBef>
          <a:spcPct val="0"/>
        </a:spcBef>
        <a:spcAft>
          <a:spcPct val="0"/>
        </a:spcAft>
        <a:defRPr sz="5000">
          <a:solidFill>
            <a:schemeClr val="tx2"/>
          </a:solidFill>
          <a:latin typeface="Calibri" panose="020F0502020204030204" pitchFamily="34" charset="0"/>
        </a:defRPr>
      </a:lvl6pPr>
      <a:lvl7pPr marL="914400" algn="l" rtl="0" fontAlgn="base">
        <a:spcBef>
          <a:spcPct val="0"/>
        </a:spcBef>
        <a:spcAft>
          <a:spcPct val="0"/>
        </a:spcAft>
        <a:defRPr sz="5000">
          <a:solidFill>
            <a:schemeClr val="tx2"/>
          </a:solidFill>
          <a:latin typeface="Calibri" panose="020F0502020204030204" pitchFamily="34" charset="0"/>
        </a:defRPr>
      </a:lvl7pPr>
      <a:lvl8pPr marL="1371600" algn="l" rtl="0" fontAlgn="base">
        <a:spcBef>
          <a:spcPct val="0"/>
        </a:spcBef>
        <a:spcAft>
          <a:spcPct val="0"/>
        </a:spcAft>
        <a:defRPr sz="5000">
          <a:solidFill>
            <a:schemeClr val="tx2"/>
          </a:solidFill>
          <a:latin typeface="Calibri" panose="020F0502020204030204" pitchFamily="34" charset="0"/>
        </a:defRPr>
      </a:lvl8pPr>
      <a:lvl9pPr marL="1828800" algn="l" rtl="0" fontAlgn="base">
        <a:spcBef>
          <a:spcPct val="0"/>
        </a:spcBef>
        <a:spcAft>
          <a:spcPct val="0"/>
        </a:spcAft>
        <a:defRPr sz="5000">
          <a:solidFill>
            <a:schemeClr val="tx2"/>
          </a:solidFill>
          <a:latin typeface="Calibri" panose="020F0502020204030204" pitchFamily="34" charset="0"/>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youtube.com/watch?v=IPJ_ZEBh1B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764704"/>
            <a:ext cx="7851648" cy="1872208"/>
          </a:xfrm>
        </p:spPr>
        <p:txBody>
          <a:bodyPr>
            <a:normAutofit/>
          </a:bodyPr>
          <a:lstStyle/>
          <a:p>
            <a:pPr algn="ctr" fontAlgn="auto">
              <a:spcAft>
                <a:spcPts val="0"/>
              </a:spcAft>
              <a:defRPr/>
            </a:pPr>
            <a:r>
              <a:rPr lang="en-GB" sz="4800" dirty="0" smtClean="0">
                <a:solidFill>
                  <a:schemeClr val="accent3">
                    <a:lumMod val="20000"/>
                    <a:lumOff val="80000"/>
                  </a:schemeClr>
                </a:solidFill>
                <a:latin typeface="CCW Precursive 1" panose="03050602040000000000" pitchFamily="66" charset="0"/>
              </a:rPr>
              <a:t>Welcome to Year 1’s </a:t>
            </a:r>
            <a:r>
              <a:rPr lang="en-GB" sz="6000" dirty="0" smtClean="0">
                <a:solidFill>
                  <a:schemeClr val="accent3">
                    <a:lumMod val="20000"/>
                    <a:lumOff val="80000"/>
                  </a:schemeClr>
                </a:solidFill>
                <a:latin typeface="CCW Precursive 1" panose="03050602040000000000" pitchFamily="66" charset="0"/>
              </a:rPr>
              <a:t>Phonic workshop</a:t>
            </a:r>
            <a:endParaRPr lang="en-GB" sz="6000" dirty="0">
              <a:solidFill>
                <a:schemeClr val="accent3">
                  <a:lumMod val="20000"/>
                  <a:lumOff val="80000"/>
                </a:schemeClr>
              </a:solidFill>
              <a:latin typeface="CCW Precursive 1" panose="03050602040000000000" pitchFamily="66" charset="0"/>
            </a:endParaRPr>
          </a:p>
        </p:txBody>
      </p:sp>
      <p:pic>
        <p:nvPicPr>
          <p:cNvPr id="1026" name="Picture 2" descr="Bug Club Famil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767336"/>
            <a:ext cx="3792147"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Year 1 Phonics Screening - St Joseph's Catholic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3212976"/>
            <a:ext cx="4675066" cy="34129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305800" cy="1143000"/>
          </a:xfrm>
        </p:spPr>
        <p:txBody>
          <a:bodyPr/>
          <a:lstStyle/>
          <a:p>
            <a:r>
              <a:rPr lang="en-GB" b="1" u="sng" dirty="0" smtClean="0">
                <a:latin typeface="CCW Precursive 1" panose="03050602040000000000" pitchFamily="66" charset="0"/>
              </a:rPr>
              <a:t>What is phonics?</a:t>
            </a:r>
            <a:endParaRPr lang="en-GB" b="1" u="sng" dirty="0">
              <a:latin typeface="CCW Precursive 1" panose="03050602040000000000" pitchFamily="66" charset="0"/>
            </a:endParaRPr>
          </a:p>
        </p:txBody>
      </p:sp>
      <p:sp>
        <p:nvSpPr>
          <p:cNvPr id="3" name="Rectangle 2"/>
          <p:cNvSpPr/>
          <p:nvPr/>
        </p:nvSpPr>
        <p:spPr>
          <a:xfrm>
            <a:off x="485444" y="1772816"/>
            <a:ext cx="7499176" cy="954107"/>
          </a:xfrm>
          <a:prstGeom prst="rect">
            <a:avLst/>
          </a:prstGeom>
        </p:spPr>
        <p:txBody>
          <a:bodyPr wrap="square">
            <a:spAutoFit/>
          </a:bodyPr>
          <a:lstStyle/>
          <a:p>
            <a:r>
              <a:rPr lang="en-GB" sz="2800" dirty="0">
                <a:latin typeface="CCW Precursive 1" panose="03050602040000000000" pitchFamily="66" charset="0"/>
              </a:rPr>
              <a:t>Phonics is a way of teaching children how to read and write.</a:t>
            </a:r>
          </a:p>
        </p:txBody>
      </p:sp>
      <p:sp>
        <p:nvSpPr>
          <p:cNvPr id="4" name="Rectangle 3"/>
          <p:cNvSpPr/>
          <p:nvPr/>
        </p:nvSpPr>
        <p:spPr>
          <a:xfrm>
            <a:off x="491627" y="2952075"/>
            <a:ext cx="7920880" cy="3539430"/>
          </a:xfrm>
          <a:prstGeom prst="rect">
            <a:avLst/>
          </a:prstGeom>
        </p:spPr>
        <p:txBody>
          <a:bodyPr wrap="square">
            <a:spAutoFit/>
          </a:bodyPr>
          <a:lstStyle/>
          <a:p>
            <a:r>
              <a:rPr lang="en-GB" sz="2800" dirty="0">
                <a:latin typeface="CCW Precursive 1" panose="03050602040000000000" pitchFamily="66" charset="0"/>
              </a:rPr>
              <a:t>Phonics involves matching the sounds of spoken English with individual letters or groups of letters. </a:t>
            </a:r>
            <a:endParaRPr lang="en-GB" sz="2800" dirty="0" smtClean="0">
              <a:latin typeface="CCW Precursive 1" panose="03050602040000000000" pitchFamily="66" charset="0"/>
            </a:endParaRPr>
          </a:p>
          <a:p>
            <a:endParaRPr lang="en-GB" sz="2800" dirty="0">
              <a:latin typeface="CCW Precursive 1" panose="03050602040000000000" pitchFamily="66" charset="0"/>
            </a:endParaRPr>
          </a:p>
          <a:p>
            <a:r>
              <a:rPr lang="en-GB" sz="2800" dirty="0" smtClean="0">
                <a:latin typeface="CCW Precursive 1" panose="03050602040000000000" pitchFamily="66" charset="0"/>
              </a:rPr>
              <a:t>For </a:t>
            </a:r>
            <a:r>
              <a:rPr lang="en-GB" sz="2800" dirty="0">
                <a:latin typeface="CCW Precursive 1" panose="03050602040000000000" pitchFamily="66" charset="0"/>
              </a:rPr>
              <a:t>example, the sound k can be spelled as c, k, </a:t>
            </a:r>
            <a:r>
              <a:rPr lang="en-GB" sz="2800" dirty="0" err="1">
                <a:latin typeface="CCW Precursive 1" panose="03050602040000000000" pitchFamily="66" charset="0"/>
              </a:rPr>
              <a:t>ck</a:t>
            </a:r>
            <a:r>
              <a:rPr lang="en-GB" sz="2800" dirty="0">
                <a:latin typeface="CCW Precursive 1" panose="03050602040000000000" pitchFamily="66" charset="0"/>
              </a:rPr>
              <a:t> or </a:t>
            </a:r>
            <a:r>
              <a:rPr lang="en-GB" sz="2800" dirty="0" err="1">
                <a:latin typeface="CCW Precursive 1" panose="03050602040000000000" pitchFamily="66" charset="0"/>
              </a:rPr>
              <a:t>ch</a:t>
            </a:r>
            <a:r>
              <a:rPr lang="en-GB" sz="2800" dirty="0" err="1" smtClean="0">
                <a:latin typeface="CCW Precursive 1" panose="03050602040000000000" pitchFamily="66" charset="0"/>
              </a:rPr>
              <a:t>.</a:t>
            </a:r>
            <a:r>
              <a:rPr lang="en-GB" sz="2800" dirty="0" smtClean="0">
                <a:latin typeface="CCW Precursive 1" panose="03050602040000000000" pitchFamily="66" charset="0"/>
              </a:rPr>
              <a:t> (view our sound chart)</a:t>
            </a:r>
            <a:endParaRPr lang="en-GB" sz="2800" dirty="0">
              <a:latin typeface="CCW Precursive 1" panose="03050602040000000000" pitchFamily="66" charset="0"/>
            </a:endParaRPr>
          </a:p>
        </p:txBody>
      </p:sp>
    </p:spTree>
    <p:extLst>
      <p:ext uri="{BB962C8B-B14F-4D97-AF65-F5344CB8AC3E}">
        <p14:creationId xmlns:p14="http://schemas.microsoft.com/office/powerpoint/2010/main" val="482667615"/>
      </p:ext>
    </p:extLst>
  </p:cSld>
  <p:clrMapOvr>
    <a:masterClrMapping/>
  </p:clrMapOvr>
  <p:transition spd="med">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2">
            <a:extLst>
              <a:ext uri="{28A0092B-C50C-407E-A947-70E740481C1C}">
                <a14:useLocalDpi xmlns:a14="http://schemas.microsoft.com/office/drawing/2010/main" val="0"/>
              </a:ext>
            </a:extLst>
          </a:blip>
          <a:srcRect l="13303" t="4346" r="14743" b="8246"/>
          <a:stretch/>
        </p:blipFill>
        <p:spPr bwMode="auto">
          <a:xfrm>
            <a:off x="24438" y="25540"/>
            <a:ext cx="9119561" cy="68324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15035793"/>
      </p:ext>
    </p:extLst>
  </p:cSld>
  <p:clrMapOvr>
    <a:masterClrMapping/>
  </p:clrMapOvr>
  <p:transition spd="med">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25798" y="-315416"/>
            <a:ext cx="8507412" cy="1143000"/>
          </a:xfrm>
        </p:spPr>
        <p:txBody>
          <a:bodyPr/>
          <a:lstStyle/>
          <a:p>
            <a:r>
              <a:rPr lang="en-GB" altLang="en-US" sz="4800" b="1" dirty="0" smtClean="0">
                <a:latin typeface="CCW Precursive 1" panose="03050602040000000000" pitchFamily="66" charset="0"/>
              </a:rPr>
              <a:t>Vocabulary!</a:t>
            </a:r>
          </a:p>
        </p:txBody>
      </p:sp>
      <p:sp>
        <p:nvSpPr>
          <p:cNvPr id="3" name="Content Placeholder 2"/>
          <p:cNvSpPr>
            <a:spLocks noGrp="1"/>
          </p:cNvSpPr>
          <p:nvPr>
            <p:ph idx="1"/>
          </p:nvPr>
        </p:nvSpPr>
        <p:spPr>
          <a:xfrm>
            <a:off x="0" y="1052736"/>
            <a:ext cx="9144000" cy="5445125"/>
          </a:xfrm>
        </p:spPr>
        <p:txBody>
          <a:bodyPr>
            <a:noAutofit/>
          </a:bodyPr>
          <a:lstStyle/>
          <a:p>
            <a:pPr marL="274320" indent="-274320" fontAlgn="auto">
              <a:spcAft>
                <a:spcPts val="0"/>
              </a:spcAft>
              <a:buClr>
                <a:schemeClr val="accent3"/>
              </a:buClr>
              <a:buFont typeface="Wingdings 2"/>
              <a:buChar char=""/>
              <a:defRPr/>
            </a:pPr>
            <a:r>
              <a:rPr lang="en-GB" sz="2100" dirty="0" smtClean="0">
                <a:solidFill>
                  <a:srgbClr val="FFFF00"/>
                </a:solidFill>
                <a:latin typeface="CCW Precursive 1" panose="03050602040000000000" pitchFamily="66" charset="0"/>
              </a:rPr>
              <a:t>Phonics</a:t>
            </a:r>
            <a:r>
              <a:rPr lang="en-GB" sz="2100" dirty="0" smtClean="0">
                <a:solidFill>
                  <a:schemeClr val="accent3">
                    <a:lumMod val="20000"/>
                    <a:lumOff val="80000"/>
                  </a:schemeClr>
                </a:solidFill>
                <a:latin typeface="CCW Precursive 1" panose="03050602040000000000" pitchFamily="66" charset="0"/>
              </a:rPr>
              <a:t> – the learning of letters and sounds</a:t>
            </a:r>
            <a:endParaRPr lang="en-GB" sz="2100" dirty="0" smtClean="0">
              <a:solidFill>
                <a:srgbClr val="FFFF00"/>
              </a:solidFill>
              <a:latin typeface="CCW Precursive 1" panose="03050602040000000000" pitchFamily="66" charset="0"/>
            </a:endParaRPr>
          </a:p>
          <a:p>
            <a:pPr marL="274320" indent="-274320" fontAlgn="auto">
              <a:spcAft>
                <a:spcPts val="0"/>
              </a:spcAft>
              <a:buClr>
                <a:schemeClr val="accent3"/>
              </a:buClr>
              <a:buFont typeface="Wingdings 2"/>
              <a:buChar char=""/>
              <a:defRPr/>
            </a:pPr>
            <a:r>
              <a:rPr lang="en-GB" sz="2100" dirty="0" smtClean="0">
                <a:solidFill>
                  <a:srgbClr val="FFFF00"/>
                </a:solidFill>
                <a:latin typeface="CCW Precursive 1" panose="03050602040000000000" pitchFamily="66" charset="0"/>
              </a:rPr>
              <a:t>Phoneme</a:t>
            </a:r>
            <a:r>
              <a:rPr lang="en-GB" sz="2100" dirty="0" smtClean="0">
                <a:solidFill>
                  <a:schemeClr val="bg2">
                    <a:lumMod val="40000"/>
                    <a:lumOff val="60000"/>
                  </a:schemeClr>
                </a:solidFill>
                <a:latin typeface="CCW Precursive 1" panose="03050602040000000000" pitchFamily="66" charset="0"/>
              </a:rPr>
              <a:t> </a:t>
            </a:r>
            <a:r>
              <a:rPr lang="en-GB" sz="2100" dirty="0" smtClean="0">
                <a:solidFill>
                  <a:schemeClr val="accent3">
                    <a:lumMod val="20000"/>
                    <a:lumOff val="80000"/>
                  </a:schemeClr>
                </a:solidFill>
                <a:latin typeface="CCW Precursive 1" panose="03050602040000000000" pitchFamily="66" charset="0"/>
              </a:rPr>
              <a:t>–</a:t>
            </a:r>
            <a:r>
              <a:rPr lang="en-GB" sz="2100" dirty="0" smtClean="0">
                <a:solidFill>
                  <a:schemeClr val="bg2">
                    <a:lumMod val="40000"/>
                    <a:lumOff val="60000"/>
                  </a:schemeClr>
                </a:solidFill>
                <a:latin typeface="CCW Precursive 1" panose="03050602040000000000" pitchFamily="66" charset="0"/>
              </a:rPr>
              <a:t> </a:t>
            </a:r>
            <a:r>
              <a:rPr lang="en-GB" sz="2100" dirty="0" smtClean="0">
                <a:solidFill>
                  <a:schemeClr val="accent3">
                    <a:lumMod val="20000"/>
                    <a:lumOff val="80000"/>
                  </a:schemeClr>
                </a:solidFill>
                <a:latin typeface="CCW Precursive 1" panose="03050602040000000000" pitchFamily="66" charset="0"/>
              </a:rPr>
              <a:t>the sound a letter makes</a:t>
            </a:r>
          </a:p>
          <a:p>
            <a:pPr marL="274320" indent="-274320" fontAlgn="auto">
              <a:spcAft>
                <a:spcPts val="0"/>
              </a:spcAft>
              <a:buClr>
                <a:schemeClr val="accent3"/>
              </a:buClr>
              <a:buFont typeface="Wingdings 2"/>
              <a:buChar char=""/>
              <a:defRPr/>
            </a:pPr>
            <a:r>
              <a:rPr lang="en-GB" sz="2100" dirty="0" smtClean="0">
                <a:solidFill>
                  <a:srgbClr val="FFFF00"/>
                </a:solidFill>
                <a:latin typeface="CCW Precursive 1" panose="03050602040000000000" pitchFamily="66" charset="0"/>
              </a:rPr>
              <a:t>Grapheme</a:t>
            </a:r>
            <a:r>
              <a:rPr lang="en-GB" sz="2100" dirty="0" smtClean="0">
                <a:solidFill>
                  <a:schemeClr val="bg2">
                    <a:lumMod val="40000"/>
                    <a:lumOff val="60000"/>
                  </a:schemeClr>
                </a:solidFill>
                <a:latin typeface="CCW Precursive 1" panose="03050602040000000000" pitchFamily="66" charset="0"/>
              </a:rPr>
              <a:t> </a:t>
            </a:r>
            <a:r>
              <a:rPr lang="en-GB" sz="2100" dirty="0" smtClean="0">
                <a:solidFill>
                  <a:schemeClr val="accent3">
                    <a:lumMod val="20000"/>
                    <a:lumOff val="80000"/>
                  </a:schemeClr>
                </a:solidFill>
                <a:latin typeface="CCW Precursive 1" panose="03050602040000000000" pitchFamily="66" charset="0"/>
              </a:rPr>
              <a:t>– the written letter</a:t>
            </a:r>
          </a:p>
          <a:p>
            <a:pPr marL="274320" indent="-274320" fontAlgn="auto">
              <a:spcAft>
                <a:spcPts val="0"/>
              </a:spcAft>
              <a:buClr>
                <a:schemeClr val="accent3"/>
              </a:buClr>
              <a:buFont typeface="Wingdings 2"/>
              <a:buChar char=""/>
              <a:defRPr/>
            </a:pPr>
            <a:r>
              <a:rPr lang="en-GB" sz="2100" dirty="0" smtClean="0">
                <a:solidFill>
                  <a:srgbClr val="FFFF00"/>
                </a:solidFill>
                <a:latin typeface="CCW Precursive 1" panose="03050602040000000000" pitchFamily="66" charset="0"/>
              </a:rPr>
              <a:t>Blending</a:t>
            </a:r>
            <a:r>
              <a:rPr lang="en-GB" sz="2100" dirty="0" smtClean="0">
                <a:solidFill>
                  <a:schemeClr val="accent3">
                    <a:lumMod val="20000"/>
                    <a:lumOff val="80000"/>
                  </a:schemeClr>
                </a:solidFill>
                <a:latin typeface="CCW Precursive 1" panose="03050602040000000000" pitchFamily="66" charset="0"/>
              </a:rPr>
              <a:t> – </a:t>
            </a:r>
            <a:r>
              <a:rPr lang="en-GB" sz="2100" dirty="0" smtClean="0">
                <a:solidFill>
                  <a:schemeClr val="accent3">
                    <a:lumMod val="20000"/>
                    <a:lumOff val="80000"/>
                  </a:schemeClr>
                </a:solidFill>
                <a:latin typeface="CCW Precursive 1" panose="03050602040000000000" pitchFamily="66" charset="0"/>
              </a:rPr>
              <a:t>pushing sounds </a:t>
            </a:r>
            <a:r>
              <a:rPr lang="en-GB" sz="2100" dirty="0" smtClean="0">
                <a:solidFill>
                  <a:schemeClr val="accent3">
                    <a:lumMod val="20000"/>
                    <a:lumOff val="80000"/>
                  </a:schemeClr>
                </a:solidFill>
                <a:latin typeface="CCW Precursive 1" panose="03050602040000000000" pitchFamily="66" charset="0"/>
              </a:rPr>
              <a:t>together to make a </a:t>
            </a:r>
            <a:r>
              <a:rPr lang="en-GB" sz="2100" dirty="0" smtClean="0">
                <a:solidFill>
                  <a:schemeClr val="accent3">
                    <a:lumMod val="20000"/>
                    <a:lumOff val="80000"/>
                  </a:schemeClr>
                </a:solidFill>
                <a:latin typeface="CCW Precursive 1" panose="03050602040000000000" pitchFamily="66" charset="0"/>
              </a:rPr>
              <a:t>word (c…a…t…cat)</a:t>
            </a:r>
            <a:endParaRPr lang="en-GB" sz="2100" dirty="0" smtClean="0">
              <a:solidFill>
                <a:srgbClr val="FFFF00"/>
              </a:solidFill>
              <a:latin typeface="CCW Precursive 1" panose="03050602040000000000" pitchFamily="66" charset="0"/>
            </a:endParaRPr>
          </a:p>
          <a:p>
            <a:pPr marL="274320" indent="-274320" fontAlgn="auto">
              <a:spcAft>
                <a:spcPts val="0"/>
              </a:spcAft>
              <a:buClr>
                <a:schemeClr val="accent3"/>
              </a:buClr>
              <a:buFont typeface="Wingdings 2"/>
              <a:buChar char=""/>
              <a:defRPr/>
            </a:pPr>
            <a:r>
              <a:rPr lang="en-GB" sz="2100" dirty="0" smtClean="0">
                <a:solidFill>
                  <a:srgbClr val="FFFF00"/>
                </a:solidFill>
                <a:latin typeface="CCW Precursive 1" panose="03050602040000000000" pitchFamily="66" charset="0"/>
              </a:rPr>
              <a:t>Segmenting</a:t>
            </a:r>
            <a:r>
              <a:rPr lang="en-GB" sz="2100" dirty="0" smtClean="0">
                <a:solidFill>
                  <a:schemeClr val="accent3">
                    <a:lumMod val="20000"/>
                    <a:lumOff val="80000"/>
                  </a:schemeClr>
                </a:solidFill>
                <a:latin typeface="CCW Precursive 1" panose="03050602040000000000" pitchFamily="66" charset="0"/>
              </a:rPr>
              <a:t> – breaking a word up into its component sounds e.g. t-r-</a:t>
            </a:r>
            <a:r>
              <a:rPr lang="en-GB" sz="2100" dirty="0" err="1" smtClean="0">
                <a:solidFill>
                  <a:schemeClr val="accent3">
                    <a:lumMod val="20000"/>
                    <a:lumOff val="80000"/>
                  </a:schemeClr>
                </a:solidFill>
                <a:latin typeface="CCW Precursive 1" panose="03050602040000000000" pitchFamily="66" charset="0"/>
              </a:rPr>
              <a:t>ai</a:t>
            </a:r>
            <a:r>
              <a:rPr lang="en-GB" sz="2100" dirty="0" smtClean="0">
                <a:solidFill>
                  <a:schemeClr val="accent3">
                    <a:lumMod val="20000"/>
                    <a:lumOff val="80000"/>
                  </a:schemeClr>
                </a:solidFill>
                <a:latin typeface="CCW Precursive 1" panose="03050602040000000000" pitchFamily="66" charset="0"/>
              </a:rPr>
              <a:t>-n</a:t>
            </a:r>
            <a:endParaRPr lang="en-GB" sz="2100" dirty="0" smtClean="0">
              <a:solidFill>
                <a:srgbClr val="FFFF00"/>
              </a:solidFill>
              <a:latin typeface="CCW Precursive 1" panose="03050602040000000000" pitchFamily="66" charset="0"/>
            </a:endParaRPr>
          </a:p>
          <a:p>
            <a:pPr marL="274320" indent="-274320" fontAlgn="auto">
              <a:spcAft>
                <a:spcPts val="0"/>
              </a:spcAft>
              <a:buClr>
                <a:schemeClr val="accent3"/>
              </a:buClr>
              <a:buFont typeface="Wingdings 2"/>
              <a:buChar char=""/>
              <a:defRPr/>
            </a:pPr>
            <a:r>
              <a:rPr lang="en-GB" sz="2100" dirty="0" smtClean="0">
                <a:solidFill>
                  <a:srgbClr val="FFFF00"/>
                </a:solidFill>
                <a:latin typeface="CCW Precursive 1" panose="03050602040000000000" pitchFamily="66" charset="0"/>
              </a:rPr>
              <a:t>Tricky words</a:t>
            </a:r>
            <a:r>
              <a:rPr lang="en-GB" sz="2100" dirty="0" smtClean="0">
                <a:solidFill>
                  <a:schemeClr val="accent3">
                    <a:lumMod val="20000"/>
                    <a:lumOff val="80000"/>
                  </a:schemeClr>
                </a:solidFill>
                <a:latin typeface="CCW Precursive 1" panose="03050602040000000000" pitchFamily="66" charset="0"/>
              </a:rPr>
              <a:t> – words that cannot be decoded using phonics e.g. some, would </a:t>
            </a:r>
            <a:r>
              <a:rPr lang="en-GB" sz="2100" dirty="0" err="1" smtClean="0">
                <a:solidFill>
                  <a:schemeClr val="accent3">
                    <a:lumMod val="20000"/>
                    <a:lumOff val="80000"/>
                  </a:schemeClr>
                </a:solidFill>
                <a:latin typeface="CCW Precursive 1" panose="03050602040000000000" pitchFamily="66" charset="0"/>
              </a:rPr>
              <a:t>etc</a:t>
            </a:r>
            <a:endParaRPr lang="en-GB" sz="2100" dirty="0" smtClean="0">
              <a:solidFill>
                <a:srgbClr val="FFFF00"/>
              </a:solidFill>
              <a:latin typeface="CCW Precursive 1" panose="03050602040000000000" pitchFamily="66" charset="0"/>
            </a:endParaRPr>
          </a:p>
          <a:p>
            <a:pPr marL="274320" indent="-274320" fontAlgn="auto">
              <a:spcAft>
                <a:spcPts val="0"/>
              </a:spcAft>
              <a:buClr>
                <a:schemeClr val="accent3"/>
              </a:buClr>
              <a:buFont typeface="Wingdings 2"/>
              <a:buChar char=""/>
              <a:defRPr/>
            </a:pPr>
            <a:r>
              <a:rPr lang="en-GB" sz="2100" dirty="0" smtClean="0">
                <a:solidFill>
                  <a:srgbClr val="FFFF00"/>
                </a:solidFill>
                <a:latin typeface="CCW Precursive 1" panose="03050602040000000000" pitchFamily="66" charset="0"/>
              </a:rPr>
              <a:t>cvc</a:t>
            </a:r>
            <a:r>
              <a:rPr lang="en-GB" sz="2100" dirty="0" smtClean="0">
                <a:solidFill>
                  <a:schemeClr val="accent3">
                    <a:lumMod val="20000"/>
                    <a:lumOff val="80000"/>
                  </a:schemeClr>
                </a:solidFill>
                <a:latin typeface="CCW Precursive 1" panose="03050602040000000000" pitchFamily="66" charset="0"/>
              </a:rPr>
              <a:t> – </a:t>
            </a:r>
            <a:r>
              <a:rPr lang="en-GB" sz="2100" b="1" dirty="0" smtClean="0">
                <a:solidFill>
                  <a:schemeClr val="accent3">
                    <a:lumMod val="20000"/>
                    <a:lumOff val="80000"/>
                  </a:schemeClr>
                </a:solidFill>
                <a:latin typeface="CCW Precursive 1" panose="03050602040000000000" pitchFamily="66" charset="0"/>
              </a:rPr>
              <a:t>c</a:t>
            </a:r>
            <a:r>
              <a:rPr lang="en-GB" sz="2100" dirty="0" smtClean="0">
                <a:solidFill>
                  <a:schemeClr val="accent3">
                    <a:lumMod val="20000"/>
                    <a:lumOff val="80000"/>
                  </a:schemeClr>
                </a:solidFill>
                <a:latin typeface="CCW Precursive 1" panose="03050602040000000000" pitchFamily="66" charset="0"/>
              </a:rPr>
              <a:t> = consonant (b/c/d/f), </a:t>
            </a:r>
            <a:r>
              <a:rPr lang="en-GB" sz="2100" b="1" dirty="0" smtClean="0">
                <a:solidFill>
                  <a:schemeClr val="accent3">
                    <a:lumMod val="20000"/>
                    <a:lumOff val="80000"/>
                  </a:schemeClr>
                </a:solidFill>
                <a:latin typeface="CCW Precursive 1" panose="03050602040000000000" pitchFamily="66" charset="0"/>
              </a:rPr>
              <a:t>v </a:t>
            </a:r>
            <a:r>
              <a:rPr lang="en-GB" sz="2100" dirty="0" smtClean="0">
                <a:solidFill>
                  <a:schemeClr val="tx1">
                    <a:lumMod val="85000"/>
                  </a:schemeClr>
                </a:solidFill>
                <a:latin typeface="CCW Precursive 1" panose="03050602040000000000" pitchFamily="66" charset="0"/>
              </a:rPr>
              <a:t>= vowel (a/e/ee)</a:t>
            </a:r>
          </a:p>
          <a:p>
            <a:pPr marL="274320" indent="-274320" fontAlgn="auto">
              <a:spcAft>
                <a:spcPts val="0"/>
              </a:spcAft>
              <a:buClr>
                <a:schemeClr val="accent3"/>
              </a:buClr>
              <a:buFont typeface="Wingdings 2"/>
              <a:buChar char=""/>
              <a:defRPr/>
            </a:pPr>
            <a:r>
              <a:rPr lang="en-GB" sz="2100" dirty="0">
                <a:solidFill>
                  <a:srgbClr val="FFFF00"/>
                </a:solidFill>
                <a:latin typeface="CCW Precursive 1" panose="03050602040000000000" pitchFamily="66" charset="0"/>
              </a:rPr>
              <a:t>Digraph</a:t>
            </a:r>
            <a:r>
              <a:rPr lang="en-GB" sz="2100" dirty="0" smtClean="0">
                <a:solidFill>
                  <a:schemeClr val="tx1">
                    <a:lumMod val="85000"/>
                  </a:schemeClr>
                </a:solidFill>
                <a:latin typeface="CCW Precursive 1" panose="03050602040000000000" pitchFamily="66" charset="0"/>
              </a:rPr>
              <a:t> - </a:t>
            </a:r>
            <a:r>
              <a:rPr lang="en-GB" sz="2100" dirty="0">
                <a:solidFill>
                  <a:schemeClr val="accent3">
                    <a:lumMod val="20000"/>
                    <a:lumOff val="80000"/>
                  </a:schemeClr>
                </a:solidFill>
                <a:latin typeface="CCW Precursive 1" panose="03050602040000000000" pitchFamily="66" charset="0"/>
              </a:rPr>
              <a:t>a sound made with two letters eg. </a:t>
            </a:r>
            <a:r>
              <a:rPr lang="en-GB" sz="2100" dirty="0" err="1">
                <a:solidFill>
                  <a:schemeClr val="accent3">
                    <a:lumMod val="20000"/>
                    <a:lumOff val="80000"/>
                  </a:schemeClr>
                </a:solidFill>
                <a:latin typeface="CCW Precursive 1" panose="03050602040000000000" pitchFamily="66" charset="0"/>
              </a:rPr>
              <a:t>sh</a:t>
            </a:r>
            <a:r>
              <a:rPr lang="en-GB" sz="2100" dirty="0">
                <a:solidFill>
                  <a:schemeClr val="accent3">
                    <a:lumMod val="20000"/>
                    <a:lumOff val="80000"/>
                  </a:schemeClr>
                </a:solidFill>
                <a:latin typeface="CCW Precursive 1" panose="03050602040000000000" pitchFamily="66" charset="0"/>
              </a:rPr>
              <a:t>  </a:t>
            </a:r>
            <a:r>
              <a:rPr lang="en-GB" sz="2100" dirty="0" err="1">
                <a:solidFill>
                  <a:schemeClr val="accent3">
                    <a:lumMod val="20000"/>
                    <a:lumOff val="80000"/>
                  </a:schemeClr>
                </a:solidFill>
                <a:latin typeface="CCW Precursive 1" panose="03050602040000000000" pitchFamily="66" charset="0"/>
              </a:rPr>
              <a:t>ai</a:t>
            </a:r>
            <a:r>
              <a:rPr lang="en-GB" sz="2100" dirty="0">
                <a:solidFill>
                  <a:schemeClr val="accent3">
                    <a:lumMod val="20000"/>
                    <a:lumOff val="80000"/>
                  </a:schemeClr>
                </a:solidFill>
                <a:latin typeface="CCW Precursive 1" panose="03050602040000000000" pitchFamily="66" charset="0"/>
              </a:rPr>
              <a:t>  oi</a:t>
            </a:r>
          </a:p>
          <a:p>
            <a:pPr marL="274320" indent="-274320" fontAlgn="auto">
              <a:spcAft>
                <a:spcPts val="0"/>
              </a:spcAft>
              <a:buClr>
                <a:schemeClr val="accent3"/>
              </a:buClr>
              <a:buFont typeface="Wingdings 2"/>
              <a:buChar char=""/>
              <a:defRPr/>
            </a:pPr>
            <a:r>
              <a:rPr lang="en-GB" sz="2100" dirty="0" err="1" smtClean="0">
                <a:solidFill>
                  <a:srgbClr val="FFFF00"/>
                </a:solidFill>
                <a:latin typeface="CCW Precursive 1" panose="03050602040000000000" pitchFamily="66" charset="0"/>
              </a:rPr>
              <a:t>Trigraph</a:t>
            </a:r>
            <a:r>
              <a:rPr lang="en-GB" sz="2100" dirty="0" smtClean="0">
                <a:solidFill>
                  <a:srgbClr val="FFFF00"/>
                </a:solidFill>
                <a:latin typeface="CCW Precursive 1" panose="03050602040000000000" pitchFamily="66" charset="0"/>
              </a:rPr>
              <a:t> </a:t>
            </a:r>
            <a:r>
              <a:rPr lang="en-GB" sz="2100" dirty="0" smtClean="0">
                <a:solidFill>
                  <a:schemeClr val="tx1">
                    <a:lumMod val="85000"/>
                  </a:schemeClr>
                </a:solidFill>
                <a:latin typeface="CCW Precursive 1" panose="03050602040000000000" pitchFamily="66" charset="0"/>
              </a:rPr>
              <a:t>– </a:t>
            </a:r>
            <a:r>
              <a:rPr lang="en-GB" sz="2100" dirty="0">
                <a:solidFill>
                  <a:schemeClr val="accent3">
                    <a:lumMod val="20000"/>
                    <a:lumOff val="80000"/>
                  </a:schemeClr>
                </a:solidFill>
                <a:latin typeface="CCW Precursive 1" panose="03050602040000000000" pitchFamily="66" charset="0"/>
              </a:rPr>
              <a:t>a sound made with three letters e.g. </a:t>
            </a:r>
            <a:r>
              <a:rPr lang="en-GB" sz="2100" dirty="0" err="1">
                <a:solidFill>
                  <a:schemeClr val="accent3">
                    <a:lumMod val="20000"/>
                    <a:lumOff val="80000"/>
                  </a:schemeClr>
                </a:solidFill>
                <a:latin typeface="CCW Precursive 1" panose="03050602040000000000" pitchFamily="66" charset="0"/>
              </a:rPr>
              <a:t>igh</a:t>
            </a:r>
            <a:r>
              <a:rPr lang="en-GB" sz="2100" dirty="0">
                <a:solidFill>
                  <a:schemeClr val="accent3">
                    <a:lumMod val="20000"/>
                    <a:lumOff val="80000"/>
                  </a:schemeClr>
                </a:solidFill>
                <a:latin typeface="CCW Precursive 1" panose="03050602040000000000" pitchFamily="66" charset="0"/>
              </a:rPr>
              <a:t>  ear    air </a:t>
            </a:r>
            <a:endParaRPr lang="en-GB" sz="2100" dirty="0" smtClean="0">
              <a:solidFill>
                <a:schemeClr val="accent3">
                  <a:lumMod val="20000"/>
                  <a:lumOff val="80000"/>
                </a:schemeClr>
              </a:solidFill>
              <a:latin typeface="CCW Precursive 1" panose="03050602040000000000" pitchFamily="66" charset="0"/>
            </a:endParaRPr>
          </a:p>
          <a:p>
            <a:pPr marL="274320" indent="-274320" fontAlgn="auto">
              <a:spcAft>
                <a:spcPts val="0"/>
              </a:spcAft>
              <a:buClr>
                <a:schemeClr val="accent3"/>
              </a:buClr>
              <a:buFont typeface="Wingdings 2"/>
              <a:buChar char=""/>
              <a:defRPr/>
            </a:pPr>
            <a:r>
              <a:rPr lang="en-GB" sz="2100" dirty="0">
                <a:solidFill>
                  <a:srgbClr val="FFFF00"/>
                </a:solidFill>
                <a:latin typeface="CCW Precursive 1" panose="03050602040000000000" pitchFamily="66" charset="0"/>
              </a:rPr>
              <a:t>Split digraph </a:t>
            </a:r>
            <a:r>
              <a:rPr lang="en-GB" sz="2100" dirty="0" smtClean="0">
                <a:solidFill>
                  <a:schemeClr val="accent3">
                    <a:lumMod val="20000"/>
                    <a:lumOff val="80000"/>
                  </a:schemeClr>
                </a:solidFill>
                <a:latin typeface="CCW Precursive 1" panose="03050602040000000000" pitchFamily="66" charset="0"/>
              </a:rPr>
              <a:t>-  </a:t>
            </a:r>
            <a:r>
              <a:rPr lang="en-GB" sz="2100" dirty="0" err="1" smtClean="0">
                <a:solidFill>
                  <a:schemeClr val="accent3">
                    <a:lumMod val="20000"/>
                    <a:lumOff val="80000"/>
                  </a:schemeClr>
                </a:solidFill>
                <a:latin typeface="CCW Precursive 1" panose="03050602040000000000" pitchFamily="66" charset="0"/>
              </a:rPr>
              <a:t>a_e</a:t>
            </a:r>
            <a:r>
              <a:rPr lang="en-GB" sz="2100" dirty="0" smtClean="0">
                <a:solidFill>
                  <a:schemeClr val="accent3">
                    <a:lumMod val="20000"/>
                    <a:lumOff val="80000"/>
                  </a:schemeClr>
                </a:solidFill>
                <a:latin typeface="CCW Precursive 1" panose="03050602040000000000" pitchFamily="66" charset="0"/>
              </a:rPr>
              <a:t>   in snake    </a:t>
            </a:r>
            <a:r>
              <a:rPr lang="en-GB" sz="2100" dirty="0" err="1" smtClean="0">
                <a:solidFill>
                  <a:schemeClr val="accent3">
                    <a:lumMod val="20000"/>
                    <a:lumOff val="80000"/>
                  </a:schemeClr>
                </a:solidFill>
                <a:latin typeface="CCW Precursive 1" panose="03050602040000000000" pitchFamily="66" charset="0"/>
              </a:rPr>
              <a:t>o_e</a:t>
            </a:r>
            <a:r>
              <a:rPr lang="en-GB" sz="2100" dirty="0" smtClean="0">
                <a:solidFill>
                  <a:schemeClr val="accent3">
                    <a:lumMod val="20000"/>
                    <a:lumOff val="80000"/>
                  </a:schemeClr>
                </a:solidFill>
                <a:latin typeface="CCW Precursive 1" panose="03050602040000000000" pitchFamily="66" charset="0"/>
              </a:rPr>
              <a:t> in phone </a:t>
            </a:r>
            <a:endParaRPr lang="en-GB" sz="2100" dirty="0">
              <a:solidFill>
                <a:schemeClr val="accent3">
                  <a:lumMod val="20000"/>
                  <a:lumOff val="80000"/>
                </a:schemeClr>
              </a:solidFill>
              <a:latin typeface="CCW Precursive 1" panose="03050602040000000000" pitchFamily="66" charset="0"/>
            </a:endParaRPr>
          </a:p>
        </p:txBody>
      </p:sp>
    </p:spTree>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5" y="1691762"/>
            <a:ext cx="8229600" cy="1143000"/>
          </a:xfrm>
        </p:spPr>
        <p:txBody>
          <a:bodyPr/>
          <a:lstStyle/>
          <a:p>
            <a:r>
              <a:rPr lang="en-GB" sz="3600" dirty="0">
                <a:latin typeface="CCW Precursive 1" panose="03050602040000000000" pitchFamily="66" charset="0"/>
              </a:rPr>
              <a:t>View bug club site – </a:t>
            </a:r>
            <a:r>
              <a:rPr lang="en-GB" sz="3600" dirty="0" smtClean="0">
                <a:latin typeface="CCW Precursive 1" panose="03050602040000000000" pitchFamily="66" charset="0"/>
              </a:rPr>
              <a:t>What </a:t>
            </a:r>
            <a:r>
              <a:rPr lang="en-GB" sz="3600" dirty="0">
                <a:latin typeface="CCW Precursive 1" panose="03050602040000000000" pitchFamily="66" charset="0"/>
              </a:rPr>
              <a:t>does a lesson look like</a:t>
            </a:r>
            <a:r>
              <a:rPr lang="en-GB" sz="3600" dirty="0" smtClean="0">
                <a:latin typeface="CCW Precursive 1" panose="03050602040000000000" pitchFamily="66" charset="0"/>
              </a:rPr>
              <a:t>?</a:t>
            </a:r>
            <a:br>
              <a:rPr lang="en-GB" sz="3600" dirty="0" smtClean="0">
                <a:latin typeface="CCW Precursive 1" panose="03050602040000000000" pitchFamily="66" charset="0"/>
              </a:rPr>
            </a:br>
            <a:r>
              <a:rPr lang="en-GB" sz="2800" dirty="0" smtClean="0">
                <a:latin typeface="CCW Precursive 1" panose="03050602040000000000" pitchFamily="66" charset="0"/>
              </a:rPr>
              <a:t>Phonic lessons always have a chance to learn new sounds, practise old ones, reading and writing new &amp; learnt sounds. </a:t>
            </a:r>
            <a:r>
              <a:rPr lang="en-GB" sz="2800" dirty="0" smtClean="0">
                <a:latin typeface="CCW Precursive 1" panose="03050602040000000000" pitchFamily="66" charset="0"/>
              </a:rPr>
              <a:t> </a:t>
            </a:r>
            <a:endParaRPr lang="en-GB" sz="3600" dirty="0">
              <a:latin typeface="CCW Precursive 1" panose="03050602040000000000" pitchFamily="66" charset="0"/>
            </a:endParaRPr>
          </a:p>
        </p:txBody>
      </p:sp>
      <p:pic>
        <p:nvPicPr>
          <p:cNvPr id="4" name="Picture 3"/>
          <p:cNvPicPr>
            <a:picLocks noChangeAspect="1"/>
          </p:cNvPicPr>
          <p:nvPr/>
        </p:nvPicPr>
        <p:blipFill>
          <a:blip r:embed="rId2"/>
          <a:stretch>
            <a:fillRect/>
          </a:stretch>
        </p:blipFill>
        <p:spPr>
          <a:xfrm>
            <a:off x="1120334" y="2863393"/>
            <a:ext cx="6780003" cy="3994607"/>
          </a:xfrm>
          <a:prstGeom prst="rect">
            <a:avLst/>
          </a:prstGeom>
        </p:spPr>
      </p:pic>
    </p:spTree>
    <p:extLst>
      <p:ext uri="{BB962C8B-B14F-4D97-AF65-F5344CB8AC3E}">
        <p14:creationId xmlns:p14="http://schemas.microsoft.com/office/powerpoint/2010/main" val="713838512"/>
      </p:ext>
    </p:extLst>
  </p:cSld>
  <p:clrMapOvr>
    <a:masterClrMapping/>
  </p:clrMapOvr>
  <p:transition spd="med">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251520" y="414129"/>
            <a:ext cx="9145016" cy="1143000"/>
          </a:xfrm>
        </p:spPr>
        <p:txBody>
          <a:bodyPr/>
          <a:lstStyle/>
          <a:p>
            <a:r>
              <a:rPr lang="en-GB" altLang="en-US" sz="4400" b="1" dirty="0" smtClean="0">
                <a:latin typeface="CCW Precursive 1" panose="03050602040000000000" pitchFamily="66" charset="0"/>
              </a:rPr>
              <a:t>What you can do at home?</a:t>
            </a:r>
          </a:p>
        </p:txBody>
      </p:sp>
      <p:sp>
        <p:nvSpPr>
          <p:cNvPr id="5123" name="Content Placeholder 2"/>
          <p:cNvSpPr>
            <a:spLocks noGrp="1"/>
          </p:cNvSpPr>
          <p:nvPr>
            <p:ph idx="1"/>
          </p:nvPr>
        </p:nvSpPr>
        <p:spPr>
          <a:xfrm>
            <a:off x="468313" y="1557338"/>
            <a:ext cx="8229600" cy="4535958"/>
          </a:xfrm>
        </p:spPr>
        <p:txBody>
          <a:bodyPr/>
          <a:lstStyle/>
          <a:p>
            <a:r>
              <a:rPr lang="en-GB" altLang="en-US" sz="2800" dirty="0" smtClean="0">
                <a:latin typeface="CCW Precursive 1" panose="03050602040000000000" pitchFamily="66" charset="0"/>
              </a:rPr>
              <a:t>Get </a:t>
            </a:r>
            <a:r>
              <a:rPr lang="en-GB" altLang="en-US" sz="2800" dirty="0" smtClean="0">
                <a:latin typeface="CCW Precursive 1" panose="03050602040000000000" pitchFamily="66" charset="0"/>
              </a:rPr>
              <a:t>your child to say the sounds and read the phonic and tricky words in the inside front cover of their Bug Club book. They can also think of other words with the sounds and spelling pattern in and put them into sentences.</a:t>
            </a:r>
          </a:p>
          <a:p>
            <a:r>
              <a:rPr lang="en-GB" altLang="en-US" sz="2800" dirty="0" smtClean="0">
                <a:latin typeface="CCW Precursive 1" panose="03050602040000000000" pitchFamily="66" charset="0"/>
              </a:rPr>
              <a:t>Practise segmenting and reading alien words. </a:t>
            </a:r>
          </a:p>
        </p:txBody>
      </p:sp>
    </p:spTree>
  </p:cSld>
  <p:clrMapOvr>
    <a:masterClrMapping/>
  </p:clrMapOvr>
  <p:transition spd="med">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068" y="295519"/>
            <a:ext cx="8229600" cy="1143000"/>
          </a:xfrm>
        </p:spPr>
        <p:txBody>
          <a:bodyPr/>
          <a:lstStyle/>
          <a:p>
            <a:r>
              <a:rPr lang="en-GB" sz="4000" dirty="0" smtClean="0">
                <a:latin typeface="CCW Precursive 1" panose="03050602040000000000" pitchFamily="66" charset="0"/>
              </a:rPr>
              <a:t>Games - </a:t>
            </a:r>
            <a:endParaRPr lang="en-GB" sz="4000" dirty="0">
              <a:latin typeface="CCW Precursive 1" panose="03050602040000000000" pitchFamily="66" charset="0"/>
            </a:endParaRPr>
          </a:p>
        </p:txBody>
      </p:sp>
      <p:sp>
        <p:nvSpPr>
          <p:cNvPr id="3" name="Content Placeholder 2"/>
          <p:cNvSpPr>
            <a:spLocks noGrp="1"/>
          </p:cNvSpPr>
          <p:nvPr>
            <p:ph idx="1"/>
          </p:nvPr>
        </p:nvSpPr>
        <p:spPr>
          <a:xfrm>
            <a:off x="182275" y="1487128"/>
            <a:ext cx="8229600" cy="4389437"/>
          </a:xfrm>
        </p:spPr>
        <p:txBody>
          <a:bodyPr/>
          <a:lstStyle/>
          <a:p>
            <a:r>
              <a:rPr lang="en-GB" sz="2400" dirty="0" smtClean="0">
                <a:latin typeface="CCW Precursive 1" panose="03050602040000000000" pitchFamily="66" charset="0"/>
              </a:rPr>
              <a:t>Phonic Play (some are free) these are great for alien and real words. </a:t>
            </a:r>
            <a:endParaRPr lang="en-GB" sz="2400" dirty="0">
              <a:latin typeface="CCW Precursive 1" panose="03050602040000000000" pitchFamily="66" charset="0"/>
            </a:endParaRPr>
          </a:p>
          <a:p>
            <a:r>
              <a:rPr lang="en-GB" sz="2400" dirty="0" smtClean="0">
                <a:latin typeface="CCW Precursive 1" panose="03050602040000000000" pitchFamily="66" charset="0"/>
              </a:rPr>
              <a:t>Sound bingo focussing on one sound? Their target sounds in their reading book. </a:t>
            </a:r>
          </a:p>
          <a:p>
            <a:r>
              <a:rPr lang="en-GB" sz="2400" dirty="0" smtClean="0">
                <a:latin typeface="CCW Precursive 1" panose="03050602040000000000" pitchFamily="66" charset="0"/>
              </a:rPr>
              <a:t>Sound snap </a:t>
            </a:r>
          </a:p>
          <a:p>
            <a:r>
              <a:rPr lang="en-GB" sz="2400" dirty="0" smtClean="0">
                <a:latin typeface="CCW Precursive 1" panose="03050602040000000000" pitchFamily="66" charset="0"/>
              </a:rPr>
              <a:t>Rhyming games </a:t>
            </a:r>
            <a:r>
              <a:rPr lang="en-GB" sz="2400" dirty="0" err="1" smtClean="0">
                <a:latin typeface="CCW Precursive 1" panose="03050602040000000000" pitchFamily="66" charset="0"/>
              </a:rPr>
              <a:t>e.g</a:t>
            </a:r>
            <a:r>
              <a:rPr lang="en-GB" sz="2400" dirty="0" smtClean="0">
                <a:latin typeface="CCW Precursive 1" panose="03050602040000000000" pitchFamily="66" charset="0"/>
              </a:rPr>
              <a:t> ay and oy – word endings</a:t>
            </a:r>
            <a:r>
              <a:rPr lang="en-GB" sz="2400" dirty="0" smtClean="0">
                <a:latin typeface="CCW Precursive 1" panose="03050602040000000000" pitchFamily="66" charset="0"/>
              </a:rPr>
              <a:t>.</a:t>
            </a:r>
          </a:p>
          <a:p>
            <a:r>
              <a:rPr lang="en-GB" sz="2400" dirty="0" smtClean="0">
                <a:latin typeface="CCW Precursive 1" panose="03050602040000000000" pitchFamily="66" charset="0"/>
              </a:rPr>
              <a:t>We will send some games home </a:t>
            </a:r>
          </a:p>
          <a:p>
            <a:pPr marL="0" indent="0">
              <a:buNone/>
            </a:pPr>
            <a:r>
              <a:rPr lang="en-GB" sz="2400" dirty="0" smtClean="0">
                <a:latin typeface="CCW Precursive 1" panose="03050602040000000000" pitchFamily="66" charset="0"/>
              </a:rPr>
              <a:t>too.</a:t>
            </a:r>
            <a:r>
              <a:rPr lang="en-GB" sz="2400" dirty="0" smtClean="0">
                <a:latin typeface="CCW Precursive 1" panose="03050602040000000000" pitchFamily="66" charset="0"/>
              </a:rPr>
              <a:t> </a:t>
            </a:r>
            <a:endParaRPr lang="en-GB" sz="2400" dirty="0" smtClean="0">
              <a:latin typeface="CCW Precursive 1" panose="03050602040000000000" pitchFamily="66" charset="0"/>
            </a:endParaRPr>
          </a:p>
          <a:p>
            <a:endParaRPr lang="en-GB" sz="2400" dirty="0" smtClean="0">
              <a:latin typeface="SassoonPrimaryInfant"/>
            </a:endParaRPr>
          </a:p>
          <a:p>
            <a:endParaRPr lang="en-GB" sz="2400" dirty="0">
              <a:latin typeface="SassoonPrimaryInfant"/>
            </a:endParaRPr>
          </a:p>
        </p:txBody>
      </p:sp>
      <p:pic>
        <p:nvPicPr>
          <p:cNvPr id="4" name="Picture 2" descr="PhonicsPlay -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332656"/>
            <a:ext cx="2127732" cy="11915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honicsPlay -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7075" y="332656"/>
            <a:ext cx="2085987" cy="116815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Phonics: The 'ee' sound [FREE RESOURCE] - YouTub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22" y="5739213"/>
            <a:ext cx="1788790" cy="100172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Find blog posts for teaching ideas shared for fre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1448" y="5143657"/>
            <a:ext cx="1464097" cy="146409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Lesson 47 — Learn Phonics: e_e - Red Cat Readi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18623" y="5379173"/>
            <a:ext cx="2081494" cy="152046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Phonics Bin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14234" y="4365741"/>
            <a:ext cx="2150253" cy="2487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815303"/>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229600" cy="1143000"/>
          </a:xfrm>
        </p:spPr>
        <p:txBody>
          <a:bodyPr/>
          <a:lstStyle/>
          <a:p>
            <a:r>
              <a:rPr lang="en-GB" dirty="0" smtClean="0">
                <a:latin typeface="CCW Precursive 1" panose="03050602040000000000" pitchFamily="66" charset="0"/>
              </a:rPr>
              <a:t>Phonics screening</a:t>
            </a:r>
            <a:endParaRPr lang="en-GB" dirty="0">
              <a:latin typeface="CCW Precursive 1" panose="03050602040000000000" pitchFamily="66" charset="0"/>
            </a:endParaRPr>
          </a:p>
        </p:txBody>
      </p:sp>
      <p:sp>
        <p:nvSpPr>
          <p:cNvPr id="3" name="Content Placeholder 2"/>
          <p:cNvSpPr>
            <a:spLocks noGrp="1"/>
          </p:cNvSpPr>
          <p:nvPr>
            <p:ph idx="1"/>
          </p:nvPr>
        </p:nvSpPr>
        <p:spPr>
          <a:xfrm>
            <a:off x="251520" y="1143000"/>
            <a:ext cx="8229600" cy="4389437"/>
          </a:xfrm>
        </p:spPr>
        <p:txBody>
          <a:bodyPr/>
          <a:lstStyle/>
          <a:p>
            <a:r>
              <a:rPr lang="en-GB" sz="2000" dirty="0" smtClean="0">
                <a:latin typeface="CCW Precursive 1" panose="03050602040000000000" pitchFamily="66" charset="0"/>
              </a:rPr>
              <a:t>What is it? </a:t>
            </a:r>
          </a:p>
          <a:p>
            <a:r>
              <a:rPr lang="en-GB" sz="2000" dirty="0" smtClean="0">
                <a:latin typeface="CCW Precursive 1" panose="03050602040000000000" pitchFamily="66" charset="0"/>
              </a:rPr>
              <a:t>A national screening test (June) where your child will be asked to read both </a:t>
            </a:r>
            <a:r>
              <a:rPr lang="en-GB" sz="2400" b="1" u="sng" dirty="0" smtClean="0">
                <a:latin typeface="CCW Precursive 1" panose="03050602040000000000" pitchFamily="66" charset="0"/>
              </a:rPr>
              <a:t>real and </a:t>
            </a:r>
            <a:r>
              <a:rPr lang="en-GB" sz="2400" b="1" u="sng" dirty="0" smtClean="0">
                <a:latin typeface="CCW Precursive 1" panose="03050602040000000000" pitchFamily="66" charset="0"/>
              </a:rPr>
              <a:t>alien</a:t>
            </a:r>
            <a:r>
              <a:rPr lang="en-GB" sz="2400" b="1" dirty="0" smtClean="0">
                <a:latin typeface="CCW Precursive 1" panose="03050602040000000000" pitchFamily="66" charset="0"/>
              </a:rPr>
              <a:t> </a:t>
            </a:r>
            <a:r>
              <a:rPr lang="en-GB" sz="2000" dirty="0" smtClean="0">
                <a:latin typeface="CCW Precursive 1" panose="03050602040000000000" pitchFamily="66" charset="0"/>
              </a:rPr>
              <a:t>words </a:t>
            </a:r>
            <a:r>
              <a:rPr lang="en-GB" sz="2000" dirty="0" smtClean="0">
                <a:latin typeface="CCW Precursive 1" panose="03050602040000000000" pitchFamily="66" charset="0"/>
              </a:rPr>
              <a:t>by segmenting and blending sounds in the words. </a:t>
            </a:r>
          </a:p>
          <a:p>
            <a:endParaRPr lang="en-GB" sz="2000" dirty="0" smtClean="0">
              <a:latin typeface="CCW Precursive 1" panose="03050602040000000000" pitchFamily="66" charset="0"/>
            </a:endParaRPr>
          </a:p>
          <a:p>
            <a:r>
              <a:rPr lang="en-GB" sz="2000" dirty="0" smtClean="0">
                <a:latin typeface="CCW Precursive 1" panose="03050602040000000000" pitchFamily="66" charset="0"/>
              </a:rPr>
              <a:t>They need a score of </a:t>
            </a:r>
            <a:r>
              <a:rPr lang="en-GB" sz="2000" dirty="0" smtClean="0">
                <a:latin typeface="CCW Precursive 1" panose="03050602040000000000" pitchFamily="66" charset="0"/>
              </a:rPr>
              <a:t>(about) 32 </a:t>
            </a:r>
            <a:r>
              <a:rPr lang="en-GB" sz="2000" dirty="0" smtClean="0">
                <a:latin typeface="CCW Precursive 1" panose="03050602040000000000" pitchFamily="66" charset="0"/>
              </a:rPr>
              <a:t>out of 40 </a:t>
            </a:r>
            <a:r>
              <a:rPr lang="en-GB" sz="2000" dirty="0" smtClean="0">
                <a:latin typeface="CCW Precursive 1" panose="03050602040000000000" pitchFamily="66" charset="0"/>
              </a:rPr>
              <a:t>correct to </a:t>
            </a:r>
            <a:r>
              <a:rPr lang="en-GB" sz="2000" dirty="0" smtClean="0">
                <a:latin typeface="CCW Precursive 1" panose="03050602040000000000" pitchFamily="66" charset="0"/>
              </a:rPr>
              <a:t>pass and a score of 32 means that they are age appropriate at decoding at the end of year 1. It highlights any children that need additional phonic support to acquire phonics knowledge and skills. </a:t>
            </a:r>
          </a:p>
          <a:p>
            <a:endParaRPr lang="en-GB" sz="2000" dirty="0" smtClean="0">
              <a:latin typeface="CCW Precursive 1" panose="03050602040000000000" pitchFamily="66" charset="0"/>
            </a:endParaRPr>
          </a:p>
          <a:p>
            <a:r>
              <a:rPr lang="en-GB" sz="2000" dirty="0" smtClean="0">
                <a:latin typeface="CCW Precursive 1" panose="03050602040000000000" pitchFamily="66" charset="0"/>
              </a:rPr>
              <a:t>When does it happen? </a:t>
            </a:r>
            <a:r>
              <a:rPr lang="en-GB" sz="2000" dirty="0" smtClean="0">
                <a:latin typeface="CCW Precursive 1" panose="03050602040000000000" pitchFamily="66" charset="0"/>
              </a:rPr>
              <a:t>12</a:t>
            </a:r>
            <a:r>
              <a:rPr lang="en-GB" sz="2000" baseline="30000" dirty="0" smtClean="0">
                <a:latin typeface="CCW Precursive 1" panose="03050602040000000000" pitchFamily="66" charset="0"/>
              </a:rPr>
              <a:t>th</a:t>
            </a:r>
            <a:r>
              <a:rPr lang="en-GB" sz="2000" dirty="0" smtClean="0">
                <a:latin typeface="CCW Precursive 1" panose="03050602040000000000" pitchFamily="66" charset="0"/>
              </a:rPr>
              <a:t> – 16</a:t>
            </a:r>
            <a:r>
              <a:rPr lang="en-GB" sz="2000" baseline="30000" dirty="0" smtClean="0">
                <a:latin typeface="CCW Precursive 1" panose="03050602040000000000" pitchFamily="66" charset="0"/>
              </a:rPr>
              <a:t>th</a:t>
            </a:r>
            <a:r>
              <a:rPr lang="en-GB" sz="2000" dirty="0" smtClean="0">
                <a:latin typeface="CCW Precursive 1" panose="03050602040000000000" pitchFamily="66" charset="0"/>
              </a:rPr>
              <a:t> June throughout </a:t>
            </a:r>
            <a:r>
              <a:rPr lang="en-GB" sz="2000" dirty="0" smtClean="0">
                <a:latin typeface="CCW Precursive 1" panose="03050602040000000000" pitchFamily="66" charset="0"/>
              </a:rPr>
              <a:t>the week (mornings) </a:t>
            </a:r>
            <a:r>
              <a:rPr lang="en-GB" sz="2000" dirty="0" smtClean="0">
                <a:latin typeface="CCW Precursive 1" panose="03050602040000000000" pitchFamily="66" charset="0"/>
              </a:rPr>
              <a:t>&amp; will be done by one of us. </a:t>
            </a:r>
            <a:endParaRPr lang="en-GB" sz="2000" dirty="0" smtClean="0">
              <a:latin typeface="CCW Precursive 1" panose="03050602040000000000" pitchFamily="66" charset="0"/>
            </a:endParaRPr>
          </a:p>
          <a:p>
            <a:endParaRPr lang="en-GB" sz="2400" dirty="0" smtClean="0"/>
          </a:p>
          <a:p>
            <a:endParaRPr lang="en-GB" sz="2400" dirty="0" smtClean="0"/>
          </a:p>
        </p:txBody>
      </p:sp>
    </p:spTree>
    <p:extLst>
      <p:ext uri="{BB962C8B-B14F-4D97-AF65-F5344CB8AC3E}">
        <p14:creationId xmlns:p14="http://schemas.microsoft.com/office/powerpoint/2010/main" val="566433460"/>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8229600" cy="1143000"/>
          </a:xfrm>
        </p:spPr>
        <p:txBody>
          <a:bodyPr/>
          <a:lstStyle/>
          <a:p>
            <a:r>
              <a:rPr lang="en-GB" sz="3600" dirty="0">
                <a:latin typeface="CCW Precursive 1" panose="03050602040000000000" pitchFamily="66" charset="0"/>
              </a:rPr>
              <a:t>Let’s have a look at a screening test being done: </a:t>
            </a:r>
            <a:r>
              <a:rPr lang="en-GB" dirty="0"/>
              <a:t/>
            </a:r>
            <a:br>
              <a:rPr lang="en-GB" dirty="0"/>
            </a:br>
            <a:endParaRPr lang="en-GB" dirty="0"/>
          </a:p>
        </p:txBody>
      </p:sp>
      <p:sp>
        <p:nvSpPr>
          <p:cNvPr id="3" name="Content Placeholder 2"/>
          <p:cNvSpPr>
            <a:spLocks noGrp="1"/>
          </p:cNvSpPr>
          <p:nvPr>
            <p:ph idx="1"/>
          </p:nvPr>
        </p:nvSpPr>
        <p:spPr>
          <a:xfrm>
            <a:off x="481042" y="1480220"/>
            <a:ext cx="8229600" cy="4389437"/>
          </a:xfrm>
        </p:spPr>
        <p:txBody>
          <a:bodyPr/>
          <a:lstStyle/>
          <a:p>
            <a:r>
              <a:rPr lang="en-GB" dirty="0" smtClean="0">
                <a:hlinkClick r:id="rId2"/>
              </a:rPr>
              <a:t>https</a:t>
            </a:r>
            <a:r>
              <a:rPr lang="en-GB" dirty="0">
                <a:hlinkClick r:id="rId2"/>
              </a:rPr>
              <a:t>://www.youtube.com/watch?v=IPJ_ZEBh1Bk</a:t>
            </a:r>
            <a:endParaRPr lang="en-GB" dirty="0"/>
          </a:p>
          <a:p>
            <a:endParaRPr lang="en-GB" dirty="0"/>
          </a:p>
          <a:p>
            <a:endParaRPr lang="en-GB" dirty="0"/>
          </a:p>
        </p:txBody>
      </p:sp>
      <p:pic>
        <p:nvPicPr>
          <p:cNvPr id="4" name="Picture 2" descr="The Year 1 Phonics Screening Che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071433"/>
            <a:ext cx="6480720" cy="4661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205454"/>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23528" y="0"/>
            <a:ext cx="8507412" cy="3731667"/>
          </a:xfrm>
        </p:spPr>
        <p:txBody>
          <a:bodyPr/>
          <a:lstStyle/>
          <a:p>
            <a:pPr algn="ctr"/>
            <a:r>
              <a:rPr lang="en-GB" altLang="en-US" sz="10400" b="1" dirty="0" smtClean="0">
                <a:latin typeface="CCW Precursive 1" panose="03050602040000000000" pitchFamily="66" charset="0"/>
              </a:rPr>
              <a:t>Any </a:t>
            </a:r>
            <a:r>
              <a:rPr lang="en-GB" altLang="en-US" sz="10400" b="1" dirty="0" smtClean="0">
                <a:latin typeface="CCW Precursive 1" panose="03050602040000000000" pitchFamily="66" charset="0"/>
              </a:rPr>
              <a:t>questions?</a:t>
            </a:r>
            <a:endParaRPr lang="en-GB" altLang="en-US" sz="10400" b="1" dirty="0" smtClean="0">
              <a:latin typeface="CCW Precursive 1" panose="03050602040000000000" pitchFamily="66" charset="0"/>
            </a:endParaRPr>
          </a:p>
        </p:txBody>
      </p:sp>
    </p:spTree>
  </p:cSld>
  <p:clrMapOvr>
    <a:masterClrMapping/>
  </p:clrMapOvr>
  <p:transition spd="med">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1413</TotalTime>
  <Words>451</Words>
  <Application>Microsoft Office PowerPoint</Application>
  <PresentationFormat>On-screen Show (4:3)</PresentationFormat>
  <Paragraphs>38</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CCW Precursive 1</vt:lpstr>
      <vt:lpstr>Constantia</vt:lpstr>
      <vt:lpstr>SassoonPrimaryInfant</vt:lpstr>
      <vt:lpstr>Wingdings 2</vt:lpstr>
      <vt:lpstr>Flow</vt:lpstr>
      <vt:lpstr>Welcome to Year 1’s Phonic workshop</vt:lpstr>
      <vt:lpstr>What is phonics?</vt:lpstr>
      <vt:lpstr>PowerPoint Presentation</vt:lpstr>
      <vt:lpstr>Vocabulary!</vt:lpstr>
      <vt:lpstr>View bug club site – What does a lesson look like? Phonic lessons always have a chance to learn new sounds, practise old ones, reading and writing new &amp; learnt sounds.  </vt:lpstr>
      <vt:lpstr>What you can do at home?</vt:lpstr>
      <vt:lpstr>Games - </vt:lpstr>
      <vt:lpstr>Phonics screening</vt:lpstr>
      <vt:lpstr>Let’s have a look at a screening test being done: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Reception’s Reading Meeting</dc:title>
  <dc:creator>Karla Gould</dc:creator>
  <cp:lastModifiedBy>Mrs Womersley</cp:lastModifiedBy>
  <cp:revision>33</cp:revision>
  <dcterms:created xsi:type="dcterms:W3CDTF">2012-10-07T07:28:49Z</dcterms:created>
  <dcterms:modified xsi:type="dcterms:W3CDTF">2023-03-20T16:37:30Z</dcterms:modified>
</cp:coreProperties>
</file>