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8" r:id="rId1"/>
  </p:sldMasterIdLst>
  <p:sldIdLst>
    <p:sldId id="256" r:id="rId2"/>
    <p:sldId id="257" r:id="rId3"/>
    <p:sldId id="259" r:id="rId4"/>
    <p:sldId id="258" r:id="rId5"/>
    <p:sldId id="260" r:id="rId6"/>
    <p:sldId id="261" r:id="rId7"/>
    <p:sldId id="268" r:id="rId8"/>
    <p:sldId id="262" r:id="rId9"/>
    <p:sldId id="264" r:id="rId10"/>
    <p:sldId id="263" r:id="rId11"/>
    <p:sldId id="265" r:id="rId12"/>
    <p:sldId id="266" r:id="rId13"/>
    <p:sldId id="267" r:id="rId14"/>
    <p:sldId id="269" r:id="rId15"/>
    <p:sldId id="270" r:id="rId16"/>
    <p:sldId id="271" r:id="rId17"/>
    <p:sldId id="277" r:id="rId18"/>
    <p:sldId id="278" r:id="rId19"/>
    <p:sldId id="279" r:id="rId20"/>
    <p:sldId id="280" r:id="rId21"/>
    <p:sldId id="281" r:id="rId22"/>
    <p:sldId id="282" r:id="rId23"/>
    <p:sldId id="283" r:id="rId24"/>
    <p:sldId id="272" r:id="rId25"/>
    <p:sldId id="284" r:id="rId26"/>
    <p:sldId id="273" r:id="rId27"/>
    <p:sldId id="285" r:id="rId28"/>
    <p:sldId id="286" r:id="rId29"/>
    <p:sldId id="274" r:id="rId30"/>
    <p:sldId id="287" r:id="rId31"/>
    <p:sldId id="288" r:id="rId32"/>
    <p:sldId id="275" r:id="rId33"/>
    <p:sldId id="289"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738"/>
    <p:restoredTop sz="94643"/>
  </p:normalViewPr>
  <p:slideViewPr>
    <p:cSldViewPr snapToGrid="0" snapToObjects="1">
      <p:cViewPr varScale="1">
        <p:scale>
          <a:sx n="80" d="100"/>
          <a:sy n="80" d="100"/>
        </p:scale>
        <p:origin x="63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a:t>2/27/2017</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a:t>2/27/2017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a:t>2/27/2017</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a:t>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a:t>2/27/2017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a:t>2/27/2017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a:t>2/27/2017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a:t>2/27/2017</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a:pPr/>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a:t>2/27/2017</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a:pPr/>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a:t>2/27/2017</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tiff"/><Relationship Id="rId1" Type="http://schemas.openxmlformats.org/officeDocument/2006/relationships/slideLayout" Target="../slideLayouts/slideLayout2.xml"/><Relationship Id="rId5" Type="http://schemas.openxmlformats.org/officeDocument/2006/relationships/image" Target="../media/image10.tiff"/><Relationship Id="rId4" Type="http://schemas.openxmlformats.org/officeDocument/2006/relationships/image" Target="../media/image9.tif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tiff"/><Relationship Id="rId1" Type="http://schemas.openxmlformats.org/officeDocument/2006/relationships/slideLayout" Target="../slideLayouts/slideLayout2.xml"/><Relationship Id="rId5" Type="http://schemas.openxmlformats.org/officeDocument/2006/relationships/image" Target="../media/image16.tiff"/><Relationship Id="rId4" Type="http://schemas.openxmlformats.org/officeDocument/2006/relationships/image" Target="../media/image15.tiff"/></Relationships>
</file>

<file path=ppt/slides/_rels/slide13.xml.rels><?xml version="1.0" encoding="UTF-8" standalone="yes"?>
<Relationships xmlns="http://schemas.openxmlformats.org/package/2006/relationships"><Relationship Id="rId8" Type="http://schemas.openxmlformats.org/officeDocument/2006/relationships/image" Target="../media/image22.jpeg"/><Relationship Id="rId13" Type="http://schemas.openxmlformats.org/officeDocument/2006/relationships/image" Target="../media/image27.tiff"/><Relationship Id="rId3" Type="http://schemas.openxmlformats.org/officeDocument/2006/relationships/image" Target="../media/image13.tiff"/><Relationship Id="rId7" Type="http://schemas.openxmlformats.org/officeDocument/2006/relationships/image" Target="../media/image21.png"/><Relationship Id="rId12" Type="http://schemas.openxmlformats.org/officeDocument/2006/relationships/image" Target="../media/image26.tiff"/><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tiff"/><Relationship Id="rId5" Type="http://schemas.openxmlformats.org/officeDocument/2006/relationships/image" Target="../media/image19.png"/><Relationship Id="rId10" Type="http://schemas.openxmlformats.org/officeDocument/2006/relationships/image" Target="../media/image24.tiff"/><Relationship Id="rId4" Type="http://schemas.openxmlformats.org/officeDocument/2006/relationships/image" Target="../media/image18.png"/><Relationship Id="rId9" Type="http://schemas.openxmlformats.org/officeDocument/2006/relationships/image" Target="../media/image23.tiff"/><Relationship Id="rId14" Type="http://schemas.openxmlformats.org/officeDocument/2006/relationships/image" Target="../media/image28.tiff"/></Relationships>
</file>

<file path=ppt/slides/_rels/slide14.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English curriculum</a:t>
            </a:r>
            <a:endParaRPr lang="en-US" dirty="0"/>
          </a:p>
        </p:txBody>
      </p:sp>
      <p:sp>
        <p:nvSpPr>
          <p:cNvPr id="3" name="Subtitle 2"/>
          <p:cNvSpPr>
            <a:spLocks noGrp="1"/>
          </p:cNvSpPr>
          <p:nvPr>
            <p:ph type="subTitle" idx="1"/>
          </p:nvPr>
        </p:nvSpPr>
        <p:spPr/>
        <p:txBody>
          <a:bodyPr/>
          <a:lstStyle/>
          <a:p>
            <a:r>
              <a:rPr lang="en-US" dirty="0" smtClean="0"/>
              <a:t>Subject Leader </a:t>
            </a:r>
            <a:r>
              <a:rPr lang="mr-IN" dirty="0" smtClean="0"/>
              <a:t>–</a:t>
            </a:r>
            <a:r>
              <a:rPr lang="en-US" dirty="0" smtClean="0"/>
              <a:t> Rebecca Coles</a:t>
            </a:r>
            <a:endParaRPr lang="en-US" dirty="0"/>
          </a:p>
        </p:txBody>
      </p:sp>
    </p:spTree>
    <p:extLst>
      <p:ext uri="{BB962C8B-B14F-4D97-AF65-F5344CB8AC3E}">
        <p14:creationId xmlns:p14="http://schemas.microsoft.com/office/powerpoint/2010/main" val="90998384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makes up the English Curriculum?</a:t>
            </a:r>
            <a:endParaRPr lang="en-US" dirty="0"/>
          </a:p>
        </p:txBody>
      </p:sp>
      <p:sp>
        <p:nvSpPr>
          <p:cNvPr id="3" name="Content Placeholder 2"/>
          <p:cNvSpPr>
            <a:spLocks noGrp="1"/>
          </p:cNvSpPr>
          <p:nvPr>
            <p:ph idx="1"/>
          </p:nvPr>
        </p:nvSpPr>
        <p:spPr>
          <a:xfrm>
            <a:off x="3012971" y="2103120"/>
            <a:ext cx="6324600" cy="1883448"/>
          </a:xfrm>
        </p:spPr>
        <p:txBody>
          <a:bodyPr/>
          <a:lstStyle/>
          <a:p>
            <a:pPr marL="0" indent="0">
              <a:buNone/>
            </a:pPr>
            <a:r>
              <a:rPr lang="en-US" dirty="0" smtClean="0"/>
              <a:t>Reading</a:t>
            </a:r>
            <a:endParaRPr lang="en-US" dirty="0"/>
          </a:p>
          <a:p>
            <a:pPr lvl="1">
              <a:buFont typeface="Arial" charset="0"/>
              <a:buChar char="•"/>
            </a:pPr>
            <a:r>
              <a:rPr lang="en-US" sz="1800" dirty="0" smtClean="0"/>
              <a:t>Phonics </a:t>
            </a:r>
            <a:r>
              <a:rPr lang="mr-IN" sz="1800" dirty="0" smtClean="0"/>
              <a:t>–</a:t>
            </a:r>
            <a:r>
              <a:rPr lang="en-US" sz="1800" dirty="0" smtClean="0"/>
              <a:t> Word Reading</a:t>
            </a:r>
            <a:endParaRPr lang="en-US" sz="1800" dirty="0"/>
          </a:p>
          <a:p>
            <a:pPr lvl="1">
              <a:buFont typeface="Arial" charset="0"/>
              <a:buChar char="•"/>
            </a:pPr>
            <a:r>
              <a:rPr lang="en-US" sz="1800" dirty="0"/>
              <a:t>Comprehension</a:t>
            </a:r>
          </a:p>
          <a:p>
            <a:pPr lvl="1">
              <a:buFont typeface="Arial" charset="0"/>
              <a:buChar char="•"/>
            </a:pPr>
            <a:r>
              <a:rPr lang="en-US" sz="1800" dirty="0"/>
              <a:t>Guided Reading</a:t>
            </a:r>
          </a:p>
          <a:p>
            <a:pPr lvl="1">
              <a:buFont typeface="Arial" charset="0"/>
              <a:buChar char="•"/>
            </a:pPr>
            <a:r>
              <a:rPr lang="en-US" sz="1800" dirty="0"/>
              <a:t>Reading for enjoyment</a:t>
            </a:r>
          </a:p>
          <a:p>
            <a:pPr marL="0" indent="0">
              <a:buNone/>
            </a:pPr>
            <a:endParaRPr lang="en-US" dirty="0"/>
          </a:p>
          <a:p>
            <a:pPr lvl="1">
              <a:buFont typeface="Arial" charset="0"/>
              <a:buChar char="•"/>
            </a:pPr>
            <a:endParaRPr lang="en-US" dirty="0" smtClean="0"/>
          </a:p>
          <a:p>
            <a:pPr lvl="1">
              <a:buFont typeface="Arial" charset="0"/>
              <a:buChar char="•"/>
            </a:pPr>
            <a:endParaRPr lang="en-US" dirty="0" smtClean="0"/>
          </a:p>
        </p:txBody>
      </p:sp>
      <p:pic>
        <p:nvPicPr>
          <p:cNvPr id="4" name="Picture 3"/>
          <p:cNvPicPr>
            <a:picLocks noChangeAspect="1"/>
          </p:cNvPicPr>
          <p:nvPr/>
        </p:nvPicPr>
        <p:blipFill>
          <a:blip r:embed="rId2"/>
          <a:stretch>
            <a:fillRect/>
          </a:stretch>
        </p:blipFill>
        <p:spPr>
          <a:xfrm>
            <a:off x="892098" y="2103120"/>
            <a:ext cx="1653191" cy="1883448"/>
          </a:xfrm>
          <a:prstGeom prst="rect">
            <a:avLst/>
          </a:prstGeom>
        </p:spPr>
      </p:pic>
      <p:pic>
        <p:nvPicPr>
          <p:cNvPr id="5" name="Picture 4"/>
          <p:cNvPicPr>
            <a:picLocks noChangeAspect="1"/>
          </p:cNvPicPr>
          <p:nvPr/>
        </p:nvPicPr>
        <p:blipFill>
          <a:blip r:embed="rId3"/>
          <a:stretch>
            <a:fillRect/>
          </a:stretch>
        </p:blipFill>
        <p:spPr>
          <a:xfrm>
            <a:off x="8850104" y="3356796"/>
            <a:ext cx="1844779" cy="2020442"/>
          </a:xfrm>
          <a:prstGeom prst="rect">
            <a:avLst/>
          </a:prstGeom>
        </p:spPr>
      </p:pic>
      <p:sp>
        <p:nvSpPr>
          <p:cNvPr id="6" name="TextBox 5"/>
          <p:cNvSpPr txBox="1"/>
          <p:nvPr/>
        </p:nvSpPr>
        <p:spPr>
          <a:xfrm>
            <a:off x="3178123" y="4075494"/>
            <a:ext cx="5314950" cy="1754326"/>
          </a:xfrm>
          <a:prstGeom prst="rect">
            <a:avLst/>
          </a:prstGeom>
          <a:noFill/>
        </p:spPr>
        <p:txBody>
          <a:bodyPr wrap="square" rtlCol="0">
            <a:spAutoFit/>
          </a:bodyPr>
          <a:lstStyle/>
          <a:p>
            <a:r>
              <a:rPr lang="en-US" dirty="0"/>
              <a:t>Writing</a:t>
            </a:r>
          </a:p>
          <a:p>
            <a:pPr lvl="1">
              <a:buFont typeface="Arial" charset="0"/>
              <a:buChar char="•"/>
            </a:pPr>
            <a:r>
              <a:rPr lang="en-GB" dirty="0"/>
              <a:t>Spelling</a:t>
            </a:r>
          </a:p>
          <a:p>
            <a:pPr lvl="1">
              <a:buFont typeface="Arial" charset="0"/>
              <a:buChar char="•"/>
            </a:pPr>
            <a:r>
              <a:rPr lang="en-GB" dirty="0"/>
              <a:t>Handwriting and Presentation</a:t>
            </a:r>
          </a:p>
          <a:p>
            <a:pPr lvl="1">
              <a:buFont typeface="Arial" charset="0"/>
              <a:buChar char="•"/>
            </a:pPr>
            <a:r>
              <a:rPr lang="en-GB" dirty="0"/>
              <a:t>Composition</a:t>
            </a:r>
          </a:p>
          <a:p>
            <a:pPr lvl="1">
              <a:buFont typeface="Arial" charset="0"/>
              <a:buChar char="•"/>
            </a:pPr>
            <a:r>
              <a:rPr lang="en-GB" dirty="0"/>
              <a:t>Vocabulary, Grammar and Punctuation</a:t>
            </a:r>
            <a:endParaRPr lang="en-US" dirty="0"/>
          </a:p>
          <a:p>
            <a:endParaRPr lang="en-US" dirty="0"/>
          </a:p>
        </p:txBody>
      </p:sp>
      <p:sp>
        <p:nvSpPr>
          <p:cNvPr id="7" name="TextBox 6"/>
          <p:cNvSpPr txBox="1"/>
          <p:nvPr/>
        </p:nvSpPr>
        <p:spPr>
          <a:xfrm>
            <a:off x="3178123" y="5830340"/>
            <a:ext cx="4872038" cy="369332"/>
          </a:xfrm>
          <a:prstGeom prst="rect">
            <a:avLst/>
          </a:prstGeom>
          <a:noFill/>
        </p:spPr>
        <p:txBody>
          <a:bodyPr wrap="square" rtlCol="0">
            <a:spAutoFit/>
          </a:bodyPr>
          <a:lstStyle/>
          <a:p>
            <a:r>
              <a:rPr lang="en-US" dirty="0" smtClean="0"/>
              <a:t>Speaking and listening</a:t>
            </a:r>
            <a:endParaRPr lang="en-US" dirty="0"/>
          </a:p>
        </p:txBody>
      </p:sp>
    </p:spTree>
    <p:extLst>
      <p:ext uri="{BB962C8B-B14F-4D97-AF65-F5344CB8AC3E}">
        <p14:creationId xmlns:p14="http://schemas.microsoft.com/office/powerpoint/2010/main" val="1441367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additive="base">
                                        <p:cTn id="3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checkerboard(across)">
                                      <p:cBhvr>
                                        <p:cTn id="39" dur="5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ppt_x"/>
                                          </p:val>
                                        </p:tav>
                                        <p:tav tm="100000">
                                          <p:val>
                                            <p:strVal val="#ppt_x"/>
                                          </p:val>
                                        </p:tav>
                                      </p:tavLst>
                                    </p:anim>
                                    <p:anim calcmode="lin" valueType="num">
                                      <p:cBhvr additive="base">
                                        <p:cTn id="4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a:t>
            </a:r>
            <a:endParaRPr lang="en-US" dirty="0"/>
          </a:p>
        </p:txBody>
      </p:sp>
      <p:sp>
        <p:nvSpPr>
          <p:cNvPr id="3" name="Text Placeholder 2"/>
          <p:cNvSpPr>
            <a:spLocks noGrp="1"/>
          </p:cNvSpPr>
          <p:nvPr>
            <p:ph type="body" idx="1"/>
          </p:nvPr>
        </p:nvSpPr>
        <p:spPr/>
        <p:txBody>
          <a:bodyPr/>
          <a:lstStyle/>
          <a:p>
            <a:r>
              <a:rPr lang="en-US" dirty="0" smtClean="0"/>
              <a:t>Word Reading</a:t>
            </a:r>
            <a:endParaRPr lang="en-US" dirty="0"/>
          </a:p>
        </p:txBody>
      </p:sp>
    </p:spTree>
    <p:extLst>
      <p:ext uri="{BB962C8B-B14F-4D97-AF65-F5344CB8AC3E}">
        <p14:creationId xmlns:p14="http://schemas.microsoft.com/office/powerpoint/2010/main" val="6296819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phonics?</a:t>
            </a:r>
            <a:endParaRPr lang="en-US" dirty="0"/>
          </a:p>
        </p:txBody>
      </p:sp>
      <p:sp>
        <p:nvSpPr>
          <p:cNvPr id="3" name="Content Placeholder 2"/>
          <p:cNvSpPr>
            <a:spLocks noGrp="1"/>
          </p:cNvSpPr>
          <p:nvPr>
            <p:ph idx="1"/>
          </p:nvPr>
        </p:nvSpPr>
        <p:spPr/>
        <p:txBody>
          <a:bodyPr>
            <a:normAutofit fontScale="25000" lnSpcReduction="20000"/>
          </a:bodyPr>
          <a:lstStyle/>
          <a:p>
            <a:r>
              <a:rPr lang="en-GB" sz="9600" dirty="0">
                <a:solidFill>
                  <a:schemeClr val="bg1"/>
                </a:solidFill>
              </a:rPr>
              <a:t>It's all about sounds. There are 44 sounds in the English language, which we put together to form words.</a:t>
            </a:r>
          </a:p>
          <a:p>
            <a:r>
              <a:rPr lang="en-GB" sz="9600" dirty="0">
                <a:solidFill>
                  <a:schemeClr val="bg1"/>
                </a:solidFill>
              </a:rPr>
              <a:t>Some are represented by one letter, like 't', and some by two or more, like '</a:t>
            </a:r>
            <a:r>
              <a:rPr lang="en-GB" sz="9600" dirty="0" err="1">
                <a:solidFill>
                  <a:schemeClr val="bg1"/>
                </a:solidFill>
              </a:rPr>
              <a:t>ck</a:t>
            </a:r>
            <a:r>
              <a:rPr lang="en-GB" sz="9600">
                <a:solidFill>
                  <a:schemeClr val="bg1"/>
                </a:solidFill>
              </a:rPr>
              <a:t>' in duck and 'air' in chair.</a:t>
            </a:r>
          </a:p>
          <a:p>
            <a:r>
              <a:rPr lang="en-GB" sz="9600">
                <a:solidFill>
                  <a:schemeClr val="bg1"/>
                </a:solidFill>
              </a:rPr>
              <a:t>Children are taught the sounds first, then how to match them to letters, and finally how to use the letter sounds for reading and spelling.</a:t>
            </a:r>
          </a:p>
          <a:p>
            <a:r>
              <a:rPr lang="en-GB" sz="9600">
                <a:solidFill>
                  <a:schemeClr val="bg1"/>
                </a:solidFill>
              </a:rPr>
              <a:t>Synthetic phonics refers to 'synthesising', or blending, the sounds to read words. It's based on the idea that children should sound out unknown words and not rely on their context.</a:t>
            </a:r>
            <a:endParaRPr lang="en-US"/>
          </a:p>
        </p:txBody>
      </p:sp>
    </p:spTree>
    <p:extLst>
      <p:ext uri="{BB962C8B-B14F-4D97-AF65-F5344CB8AC3E}">
        <p14:creationId xmlns:p14="http://schemas.microsoft.com/office/powerpoint/2010/main" val="639542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How do we teach phonics at Otford?</a:t>
            </a:r>
            <a:endParaRPr lang="en-US"/>
          </a:p>
        </p:txBody>
      </p:sp>
      <p:sp>
        <p:nvSpPr>
          <p:cNvPr id="3" name="Content Placeholder 2"/>
          <p:cNvSpPr>
            <a:spLocks noGrp="1"/>
          </p:cNvSpPr>
          <p:nvPr>
            <p:ph idx="1"/>
          </p:nvPr>
        </p:nvSpPr>
        <p:spPr/>
        <p:txBody>
          <a:bodyPr/>
          <a:lstStyle/>
          <a:p>
            <a:r>
              <a:rPr lang="en-GB" sz="2400">
                <a:solidFill>
                  <a:schemeClr val="bg1"/>
                </a:solidFill>
                <a:latin typeface="+mj-lt"/>
              </a:rPr>
              <a:t>In school, we follow the Letters and Sounds programme. Letters and Sounds is a phonics resource published by the Department for Education and Skills which consists of six </a:t>
            </a:r>
            <a:r>
              <a:rPr lang="en-GB" sz="2400" smtClean="0">
                <a:solidFill>
                  <a:schemeClr val="bg1"/>
                </a:solidFill>
                <a:latin typeface="+mj-lt"/>
              </a:rPr>
              <a:t>phases.</a:t>
            </a:r>
          </a:p>
          <a:p>
            <a:r>
              <a:rPr lang="en-GB" sz="2400" smtClean="0">
                <a:solidFill>
                  <a:schemeClr val="bg1"/>
                </a:solidFill>
                <a:latin typeface="+mj-lt"/>
              </a:rPr>
              <a:t>We use a number of resources that link to Letters and Sounds but primarily we use Floppy’s Phonics and Phonics Play.</a:t>
            </a:r>
          </a:p>
          <a:p>
            <a:r>
              <a:rPr lang="en-GB" sz="2400" smtClean="0">
                <a:solidFill>
                  <a:schemeClr val="bg1"/>
                </a:solidFill>
                <a:latin typeface="+mj-lt"/>
              </a:rPr>
              <a:t>Children are streamed into groups by ability to ensure they are taught at a level that is right for them.</a:t>
            </a:r>
          </a:p>
          <a:p>
            <a:r>
              <a:rPr lang="en-GB" sz="2400" smtClean="0">
                <a:solidFill>
                  <a:schemeClr val="bg1"/>
                </a:solidFill>
                <a:latin typeface="+mj-lt"/>
              </a:rPr>
              <a:t>The are assessed every term to ensure steady progress and intervention support is given where required.</a:t>
            </a:r>
            <a:endParaRPr lang="en-GB" sz="2400">
              <a:solidFill>
                <a:schemeClr val="bg1"/>
              </a:solidFill>
              <a:latin typeface="+mj-lt"/>
            </a:endParaRPr>
          </a:p>
          <a:p>
            <a:endParaRPr lang="en-US"/>
          </a:p>
        </p:txBody>
      </p:sp>
    </p:spTree>
    <p:extLst>
      <p:ext uri="{BB962C8B-B14F-4D97-AF65-F5344CB8AC3E}">
        <p14:creationId xmlns:p14="http://schemas.microsoft.com/office/powerpoint/2010/main" val="906995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What does a daily phonics session look like?</a:t>
            </a:r>
            <a:endParaRPr lang="en-US"/>
          </a:p>
        </p:txBody>
      </p:sp>
      <p:sp>
        <p:nvSpPr>
          <p:cNvPr id="3" name="Content Placeholder 2"/>
          <p:cNvSpPr>
            <a:spLocks noGrp="1"/>
          </p:cNvSpPr>
          <p:nvPr>
            <p:ph idx="1"/>
          </p:nvPr>
        </p:nvSpPr>
        <p:spPr>
          <a:xfrm>
            <a:off x="3683000" y="2103120"/>
            <a:ext cx="4673600" cy="3992880"/>
          </a:xfrm>
        </p:spPr>
        <p:txBody>
          <a:bodyP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400" dirty="0" smtClean="0"/>
              <a:t>Revisit and Review</a:t>
            </a:r>
          </a:p>
          <a:p>
            <a:pPr marL="0" marR="0" lvl="0" indent="0" algn="ctr" defTabSz="914400" eaLnBrk="1" fontAlgn="auto" latinLnBrk="0" hangingPunct="1">
              <a:lnSpc>
                <a:spcPct val="100000"/>
              </a:lnSpc>
              <a:spcBef>
                <a:spcPts val="0"/>
              </a:spcBef>
              <a:spcAft>
                <a:spcPts val="0"/>
              </a:spcAft>
              <a:buClrTx/>
              <a:buSzTx/>
              <a:buFontTx/>
              <a:buNone/>
              <a:tabLst/>
              <a:defRPr/>
            </a:pPr>
            <a:endParaRPr lang="en-US" sz="2400" dirty="0" smtClean="0"/>
          </a:p>
          <a:p>
            <a:pPr marL="0" marR="0" lvl="0" indent="0" algn="ctr"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ctr" defTabSz="914400" eaLnBrk="1" fontAlgn="auto" latinLnBrk="0" hangingPunct="1">
              <a:lnSpc>
                <a:spcPct val="100000"/>
              </a:lnSpc>
              <a:spcBef>
                <a:spcPts val="0"/>
              </a:spcBef>
              <a:spcAft>
                <a:spcPts val="0"/>
              </a:spcAft>
              <a:buClrTx/>
              <a:buSzTx/>
              <a:buFontTx/>
              <a:buNone/>
              <a:tabLst/>
              <a:defRPr/>
            </a:pPr>
            <a:r>
              <a:rPr lang="en-US" sz="2400" dirty="0" smtClean="0"/>
              <a:t>Teach</a:t>
            </a:r>
          </a:p>
          <a:p>
            <a:pPr marL="0" marR="0" lvl="0" indent="0" algn="ctr" defTabSz="914400" eaLnBrk="1" fontAlgn="auto" latinLnBrk="0" hangingPunct="1">
              <a:lnSpc>
                <a:spcPct val="100000"/>
              </a:lnSpc>
              <a:spcBef>
                <a:spcPts val="0"/>
              </a:spcBef>
              <a:spcAft>
                <a:spcPts val="0"/>
              </a:spcAft>
              <a:buClrTx/>
              <a:buSzTx/>
              <a:buFontTx/>
              <a:buNone/>
              <a:tabLst/>
              <a:defRPr/>
            </a:pPr>
            <a:endParaRPr lang="en-US" sz="2400" dirty="0" smtClean="0"/>
          </a:p>
          <a:p>
            <a:pPr marL="0" marR="0" lvl="0" indent="0" algn="ctr"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ctr" defTabSz="914400" eaLnBrk="1" fontAlgn="auto" latinLnBrk="0" hangingPunct="1">
              <a:lnSpc>
                <a:spcPct val="100000"/>
              </a:lnSpc>
              <a:spcBef>
                <a:spcPts val="0"/>
              </a:spcBef>
              <a:spcAft>
                <a:spcPts val="0"/>
              </a:spcAft>
              <a:buClrTx/>
              <a:buSzTx/>
              <a:buFontTx/>
              <a:buNone/>
              <a:tabLst/>
              <a:defRPr/>
            </a:pPr>
            <a:r>
              <a:rPr lang="en-US" sz="2400" dirty="0" err="1" smtClean="0"/>
              <a:t>Practise</a:t>
            </a:r>
            <a:endParaRPr lang="en-US" sz="2400" dirty="0" smtClean="0"/>
          </a:p>
          <a:p>
            <a:pPr marL="0" marR="0" lvl="0" indent="0" algn="ctr" defTabSz="914400" eaLnBrk="1" fontAlgn="auto" latinLnBrk="0" hangingPunct="1">
              <a:lnSpc>
                <a:spcPct val="100000"/>
              </a:lnSpc>
              <a:spcBef>
                <a:spcPts val="0"/>
              </a:spcBef>
              <a:spcAft>
                <a:spcPts val="0"/>
              </a:spcAft>
              <a:buClrTx/>
              <a:buSzTx/>
              <a:buFontTx/>
              <a:buNone/>
              <a:tabLst/>
              <a:defRPr/>
            </a:pPr>
            <a:endParaRPr lang="en-US" sz="2400" dirty="0" smtClean="0"/>
          </a:p>
          <a:p>
            <a:pPr marL="0" marR="0" lvl="0" indent="0" algn="ctr"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ctr" defTabSz="914400" eaLnBrk="1" fontAlgn="auto" latinLnBrk="0" hangingPunct="1">
              <a:lnSpc>
                <a:spcPct val="100000"/>
              </a:lnSpc>
              <a:spcBef>
                <a:spcPts val="0"/>
              </a:spcBef>
              <a:spcAft>
                <a:spcPts val="0"/>
              </a:spcAft>
              <a:buClrTx/>
              <a:buSzTx/>
              <a:buFontTx/>
              <a:buNone/>
              <a:tabLst/>
              <a:defRPr/>
            </a:pPr>
            <a:r>
              <a:rPr lang="en-US" sz="2400" dirty="0" smtClean="0"/>
              <a:t>Apply</a:t>
            </a:r>
            <a:endParaRPr lang="en-US" sz="2400" dirty="0"/>
          </a:p>
        </p:txBody>
      </p:sp>
      <p:sp>
        <p:nvSpPr>
          <p:cNvPr id="4" name="Down Arrow 3"/>
          <p:cNvSpPr/>
          <p:nvPr/>
        </p:nvSpPr>
        <p:spPr>
          <a:xfrm>
            <a:off x="5829300" y="2578100"/>
            <a:ext cx="317500" cy="533400"/>
          </a:xfrm>
          <a:prstGeom prst="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own Arrow 4"/>
          <p:cNvSpPr/>
          <p:nvPr/>
        </p:nvSpPr>
        <p:spPr>
          <a:xfrm>
            <a:off x="5829300" y="3741394"/>
            <a:ext cx="317500" cy="533400"/>
          </a:xfrm>
          <a:prstGeom prst="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a:off x="5822950" y="4838700"/>
            <a:ext cx="317500" cy="533400"/>
          </a:xfrm>
          <a:prstGeom prst="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32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ppt_x"/>
                                          </p:val>
                                        </p:tav>
                                        <p:tav tm="100000">
                                          <p:val>
                                            <p:strVal val="#ppt_x"/>
                                          </p:val>
                                        </p:tav>
                                      </p:tavLst>
                                    </p:anim>
                                    <p:anim calcmode="lin" valueType="num">
                                      <p:cBhvr additive="base">
                                        <p:cTn id="3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3">
                                            <p:txEl>
                                              <p:pRg st="9" end="9"/>
                                            </p:txEl>
                                          </p:spTgt>
                                        </p:tgtEl>
                                        <p:attrNameLst>
                                          <p:attrName>style.visibility</p:attrName>
                                        </p:attrNameLst>
                                      </p:cBhvr>
                                      <p:to>
                                        <p:strVal val="visible"/>
                                      </p:to>
                                    </p:set>
                                    <p:anim calcmode="lin" valueType="num">
                                      <p:cBhvr additive="base">
                                        <p:cTn id="48"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Phonics Screening</a:t>
            </a:r>
            <a:endParaRPr lang="en-US" dirty="0"/>
          </a:p>
        </p:txBody>
      </p:sp>
      <p:pic>
        <p:nvPicPr>
          <p:cNvPr id="4" name="Content Placeholder 3"/>
          <p:cNvPicPr>
            <a:picLocks noGrp="1" noChangeAspect="1" noChangeArrowheads="1"/>
          </p:cNvPicPr>
          <p:nvPr>
            <p:ph idx="1"/>
          </p:nvPr>
        </p:nvPicPr>
        <p:blipFill>
          <a:blip r:embed="rId2" cstate="print"/>
          <a:srcRect l="16241" t="23422" r="51660" b="7672"/>
          <a:stretch>
            <a:fillRect/>
          </a:stretch>
        </p:blipFill>
        <p:spPr bwMode="auto">
          <a:xfrm>
            <a:off x="8627290" y="642593"/>
            <a:ext cx="1244600" cy="1502125"/>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l="16322" t="23250" r="51579" b="8829"/>
          <a:stretch>
            <a:fillRect/>
          </a:stretch>
        </p:blipFill>
        <p:spPr bwMode="auto">
          <a:xfrm>
            <a:off x="9947226" y="642595"/>
            <a:ext cx="1253310" cy="1491006"/>
          </a:xfrm>
          <a:prstGeom prst="rect">
            <a:avLst/>
          </a:prstGeom>
          <a:noFill/>
          <a:ln w="9525">
            <a:noFill/>
            <a:miter lim="800000"/>
            <a:headEnd/>
            <a:tailEnd/>
          </a:ln>
        </p:spPr>
      </p:pic>
      <p:sp>
        <p:nvSpPr>
          <p:cNvPr id="6" name="TextBox 5"/>
          <p:cNvSpPr txBox="1"/>
          <p:nvPr/>
        </p:nvSpPr>
        <p:spPr>
          <a:xfrm>
            <a:off x="622300" y="3523566"/>
            <a:ext cx="10502900" cy="2862322"/>
          </a:xfrm>
          <a:prstGeom prst="rect">
            <a:avLst/>
          </a:prstGeom>
          <a:noFill/>
        </p:spPr>
        <p:txBody>
          <a:bodyPr wrap="square" rtlCol="0">
            <a:spAutoFit/>
          </a:bodyPr>
          <a:lstStyle/>
          <a:p>
            <a:endParaRPr lang="en-GB" dirty="0">
              <a:solidFill>
                <a:schemeClr val="bg1"/>
              </a:solidFill>
            </a:endParaRPr>
          </a:p>
          <a:p>
            <a:endParaRPr lang="en-GB" dirty="0">
              <a:solidFill>
                <a:schemeClr val="bg1"/>
              </a:solidFill>
            </a:endParaRPr>
          </a:p>
          <a:p>
            <a:r>
              <a:rPr lang="en-GB" dirty="0">
                <a:solidFill>
                  <a:schemeClr val="bg1"/>
                </a:solidFill>
              </a:rPr>
              <a:t>The 40 words and non-words are divided into two sections – one with simple word structures of three or four letters, and one with more complex word structures of five or six letters. The teacher administering the check with your child will give them a few practice words to read first – including some non-words – so they understand more about what they have to do. Each of the non-words is presented with a picture of a monster / alien, as if the word were their name (and so your child doesn't think the word is a mistake because it doesn't make sense!).</a:t>
            </a:r>
          </a:p>
          <a:p>
            <a:endParaRPr lang="en-US" dirty="0"/>
          </a:p>
        </p:txBody>
      </p:sp>
      <p:sp>
        <p:nvSpPr>
          <p:cNvPr id="7" name="Rectangle 6"/>
          <p:cNvSpPr/>
          <p:nvPr/>
        </p:nvSpPr>
        <p:spPr>
          <a:xfrm>
            <a:off x="622300" y="1621415"/>
            <a:ext cx="7594600" cy="923330"/>
          </a:xfrm>
          <a:prstGeom prst="rect">
            <a:avLst/>
          </a:prstGeom>
        </p:spPr>
        <p:txBody>
          <a:bodyPr wrap="square">
            <a:spAutoFit/>
          </a:bodyPr>
          <a:lstStyle/>
          <a:p>
            <a:r>
              <a:rPr lang="en-GB" dirty="0">
                <a:solidFill>
                  <a:schemeClr val="bg1"/>
                </a:solidFill>
              </a:rPr>
              <a:t>The Phonics Screening Check is meant to show how well your child can use the phonics skills they’ve learned up to the end of Year 1, and to identify students who need extra phonics help. </a:t>
            </a:r>
          </a:p>
        </p:txBody>
      </p:sp>
      <p:sp>
        <p:nvSpPr>
          <p:cNvPr id="3" name="TextBox 2"/>
          <p:cNvSpPr txBox="1"/>
          <p:nvPr/>
        </p:nvSpPr>
        <p:spPr>
          <a:xfrm>
            <a:off x="609600" y="2600163"/>
            <a:ext cx="10515600" cy="1754326"/>
          </a:xfrm>
          <a:prstGeom prst="rect">
            <a:avLst/>
          </a:prstGeom>
          <a:noFill/>
        </p:spPr>
        <p:txBody>
          <a:bodyPr wrap="square" rtlCol="0">
            <a:spAutoFit/>
          </a:bodyPr>
          <a:lstStyle/>
          <a:p>
            <a:r>
              <a:rPr lang="en-GB" dirty="0">
                <a:solidFill>
                  <a:schemeClr val="bg1"/>
                </a:solidFill>
              </a:rPr>
              <a:t>The checks consist of </a:t>
            </a:r>
            <a:r>
              <a:rPr lang="en-GB" b="1" dirty="0">
                <a:solidFill>
                  <a:schemeClr val="bg1"/>
                </a:solidFill>
              </a:rPr>
              <a:t>40 words and non-words</a:t>
            </a:r>
            <a:r>
              <a:rPr lang="en-GB" dirty="0">
                <a:solidFill>
                  <a:schemeClr val="bg1"/>
                </a:solidFill>
              </a:rPr>
              <a:t> that your child will be asked to read one-on-one with a teacher. Non-words (or nonsense words, or pseudo words) are a collection of letters that will follow phonics rules your child has been taught, but don’t mean anything – your child will need to read these with the correct sounds to show that they understand the phonics rules behind them.</a:t>
            </a:r>
          </a:p>
          <a:p>
            <a:endParaRPr lang="en-GB" dirty="0"/>
          </a:p>
        </p:txBody>
      </p:sp>
    </p:spTree>
    <p:extLst>
      <p:ext uri="{BB962C8B-B14F-4D97-AF65-F5344CB8AC3E}">
        <p14:creationId xmlns:p14="http://schemas.microsoft.com/office/powerpoint/2010/main" val="42800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6">
                                            <p:txEl>
                                              <p:pRg st="2" end="2"/>
                                            </p:txEl>
                                          </p:spTgt>
                                        </p:tgtEl>
                                        <p:attrNameLst>
                                          <p:attrName>style.visibility</p:attrName>
                                        </p:attrNameLst>
                                      </p:cBhvr>
                                      <p:to>
                                        <p:strVal val="visible"/>
                                      </p:to>
                                    </p:set>
                                    <p:anim calcmode="lin" valueType="num">
                                      <p:cBhvr additive="base">
                                        <p:cTn id="40"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stretch>
            <a:fillRect/>
          </a:stretch>
        </p:blipFill>
        <p:spPr>
          <a:xfrm>
            <a:off x="2463800" y="4044156"/>
            <a:ext cx="2752724" cy="2064543"/>
          </a:xfrm>
          <a:prstGeom prst="rect">
            <a:avLst/>
          </a:prstGeom>
        </p:spPr>
      </p:pic>
      <p:sp>
        <p:nvSpPr>
          <p:cNvPr id="2" name="Title 1"/>
          <p:cNvSpPr>
            <a:spLocks noGrp="1"/>
          </p:cNvSpPr>
          <p:nvPr>
            <p:ph type="title"/>
          </p:nvPr>
        </p:nvSpPr>
        <p:spPr/>
        <p:txBody>
          <a:bodyPr>
            <a:normAutofit fontScale="90000"/>
          </a:bodyPr>
          <a:lstStyle/>
          <a:p>
            <a:r>
              <a:rPr lang="en-US" dirty="0" smtClean="0"/>
              <a:t>How can you help with phonics at home?</a:t>
            </a:r>
            <a:endParaRPr lang="en-US" dirty="0"/>
          </a:p>
        </p:txBody>
      </p:sp>
      <p:pic>
        <p:nvPicPr>
          <p:cNvPr id="4" name="Picture 3"/>
          <p:cNvPicPr>
            <a:picLocks noChangeAspect="1"/>
          </p:cNvPicPr>
          <p:nvPr/>
        </p:nvPicPr>
        <p:blipFill>
          <a:blip r:embed="rId3"/>
          <a:stretch>
            <a:fillRect/>
          </a:stretch>
        </p:blipFill>
        <p:spPr>
          <a:xfrm rot="20958905">
            <a:off x="852401" y="2165495"/>
            <a:ext cx="3239475" cy="2082520"/>
          </a:xfrm>
          <a:prstGeom prst="rect">
            <a:avLst/>
          </a:prstGeom>
        </p:spPr>
      </p:pic>
      <p:pic>
        <p:nvPicPr>
          <p:cNvPr id="8" name="Picture 7"/>
          <p:cNvPicPr>
            <a:picLocks noChangeAspect="1"/>
          </p:cNvPicPr>
          <p:nvPr/>
        </p:nvPicPr>
        <p:blipFill>
          <a:blip r:embed="rId4"/>
          <a:stretch>
            <a:fillRect/>
          </a:stretch>
        </p:blipFill>
        <p:spPr>
          <a:xfrm rot="966692">
            <a:off x="7056398" y="1853036"/>
            <a:ext cx="2667000" cy="2667000"/>
          </a:xfrm>
          <a:prstGeom prst="rect">
            <a:avLst/>
          </a:prstGeom>
        </p:spPr>
      </p:pic>
      <p:pic>
        <p:nvPicPr>
          <p:cNvPr id="9" name="Picture 8"/>
          <p:cNvPicPr>
            <a:picLocks noChangeAspect="1"/>
          </p:cNvPicPr>
          <p:nvPr/>
        </p:nvPicPr>
        <p:blipFill>
          <a:blip r:embed="rId5"/>
          <a:stretch>
            <a:fillRect/>
          </a:stretch>
        </p:blipFill>
        <p:spPr>
          <a:xfrm>
            <a:off x="5549900" y="4358877"/>
            <a:ext cx="5965845" cy="1191023"/>
          </a:xfrm>
          <a:prstGeom prst="rect">
            <a:avLst/>
          </a:prstGeom>
        </p:spPr>
      </p:pic>
    </p:spTree>
    <p:extLst>
      <p:ext uri="{BB962C8B-B14F-4D97-AF65-F5344CB8AC3E}">
        <p14:creationId xmlns:p14="http://schemas.microsoft.com/office/powerpoint/2010/main" val="17934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a:t>
            </a:r>
            <a:endParaRPr lang="en-US" dirty="0"/>
          </a:p>
        </p:txBody>
      </p:sp>
      <p:sp>
        <p:nvSpPr>
          <p:cNvPr id="3" name="Text Placeholder 2"/>
          <p:cNvSpPr>
            <a:spLocks noGrp="1"/>
          </p:cNvSpPr>
          <p:nvPr>
            <p:ph type="body" idx="1"/>
          </p:nvPr>
        </p:nvSpPr>
        <p:spPr/>
        <p:txBody>
          <a:bodyPr/>
          <a:lstStyle/>
          <a:p>
            <a:r>
              <a:rPr lang="en-US" dirty="0" smtClean="0"/>
              <a:t>Comprehension</a:t>
            </a:r>
            <a:endParaRPr lang="en-US" dirty="0"/>
          </a:p>
        </p:txBody>
      </p:sp>
    </p:spTree>
    <p:extLst>
      <p:ext uri="{BB962C8B-B14F-4D97-AF65-F5344CB8AC3E}">
        <p14:creationId xmlns:p14="http://schemas.microsoft.com/office/powerpoint/2010/main" val="5464858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Skills in KS1</a:t>
            </a:r>
            <a:endParaRPr lang="en-US" dirty="0"/>
          </a:p>
        </p:txBody>
      </p:sp>
      <p:sp>
        <p:nvSpPr>
          <p:cNvPr id="5" name="Rectangle 4"/>
          <p:cNvSpPr/>
          <p:nvPr/>
        </p:nvSpPr>
        <p:spPr>
          <a:xfrm>
            <a:off x="1337626" y="2212747"/>
            <a:ext cx="7514273" cy="410882"/>
          </a:xfrm>
          <a:prstGeom prst="rect">
            <a:avLst/>
          </a:prstGeom>
        </p:spPr>
        <p:txBody>
          <a:bodyPr wrap="square">
            <a:spAutoFit/>
          </a:bodyPr>
          <a:lstStyle/>
          <a:p>
            <a:pPr>
              <a:lnSpc>
                <a:spcPct val="115000"/>
              </a:lnSpc>
            </a:pPr>
            <a:r>
              <a:rPr lang="en-GB" dirty="0"/>
              <a:t>Draw on knowledge of vocabulary to understand </a:t>
            </a:r>
            <a:r>
              <a:rPr lang="en-GB" dirty="0" smtClean="0"/>
              <a:t>texts.</a:t>
            </a:r>
            <a:endParaRPr lang="en-GB" sz="1600" dirty="0">
              <a:latin typeface="Calibri" charset="0"/>
              <a:ea typeface="Calibri" charset="0"/>
              <a:cs typeface="Times New Roman" charset="0"/>
            </a:endParaRPr>
          </a:p>
        </p:txBody>
      </p:sp>
      <p:sp>
        <p:nvSpPr>
          <p:cNvPr id="6" name="Rectangle 5"/>
          <p:cNvSpPr/>
          <p:nvPr/>
        </p:nvSpPr>
        <p:spPr>
          <a:xfrm>
            <a:off x="1337627" y="2983479"/>
            <a:ext cx="7107874" cy="729430"/>
          </a:xfrm>
          <a:prstGeom prst="rect">
            <a:avLst/>
          </a:prstGeom>
        </p:spPr>
        <p:txBody>
          <a:bodyPr wrap="square">
            <a:spAutoFit/>
          </a:bodyPr>
          <a:lstStyle/>
          <a:p>
            <a:pPr>
              <a:lnSpc>
                <a:spcPct val="115000"/>
              </a:lnSpc>
            </a:pPr>
            <a:r>
              <a:rPr lang="en-GB" dirty="0" smtClean="0"/>
              <a:t>Identify </a:t>
            </a:r>
            <a:r>
              <a:rPr lang="en-GB" dirty="0"/>
              <a:t>/ explain key aspects of fiction and non-fiction texts, such as characters, events, titles and </a:t>
            </a:r>
            <a:r>
              <a:rPr lang="en-GB" dirty="0" smtClean="0"/>
              <a:t>information.</a:t>
            </a:r>
            <a:endParaRPr lang="en-GB" sz="1600" dirty="0">
              <a:latin typeface="Calibri" charset="0"/>
              <a:ea typeface="Calibri" charset="0"/>
              <a:cs typeface="Times New Roman" charset="0"/>
            </a:endParaRPr>
          </a:p>
        </p:txBody>
      </p:sp>
      <p:sp>
        <p:nvSpPr>
          <p:cNvPr id="7" name="Rectangle 6"/>
          <p:cNvSpPr/>
          <p:nvPr/>
        </p:nvSpPr>
        <p:spPr>
          <a:xfrm>
            <a:off x="1337626" y="4072759"/>
            <a:ext cx="6009979" cy="389787"/>
          </a:xfrm>
          <a:prstGeom prst="rect">
            <a:avLst/>
          </a:prstGeom>
        </p:spPr>
        <p:txBody>
          <a:bodyPr wrap="none">
            <a:spAutoFit/>
          </a:bodyPr>
          <a:lstStyle/>
          <a:p>
            <a:pPr>
              <a:lnSpc>
                <a:spcPct val="115000"/>
              </a:lnSpc>
            </a:pPr>
            <a:r>
              <a:rPr lang="en-GB" dirty="0" smtClean="0"/>
              <a:t>Identify </a:t>
            </a:r>
            <a:r>
              <a:rPr lang="en-GB" dirty="0"/>
              <a:t>and explain the sequence of events in </a:t>
            </a:r>
            <a:r>
              <a:rPr lang="en-GB" dirty="0" smtClean="0"/>
              <a:t>texts.</a:t>
            </a:r>
            <a:endParaRPr lang="en-GB" sz="1600" dirty="0">
              <a:latin typeface="Calibri" charset="0"/>
              <a:ea typeface="Calibri" charset="0"/>
              <a:cs typeface="Times New Roman" charset="0"/>
            </a:endParaRPr>
          </a:p>
        </p:txBody>
      </p:sp>
      <p:sp>
        <p:nvSpPr>
          <p:cNvPr id="8" name="Rectangle 7"/>
          <p:cNvSpPr/>
          <p:nvPr/>
        </p:nvSpPr>
        <p:spPr>
          <a:xfrm>
            <a:off x="1337626" y="4843491"/>
            <a:ext cx="3597460" cy="410882"/>
          </a:xfrm>
          <a:prstGeom prst="rect">
            <a:avLst/>
          </a:prstGeom>
        </p:spPr>
        <p:txBody>
          <a:bodyPr wrap="none">
            <a:spAutoFit/>
          </a:bodyPr>
          <a:lstStyle/>
          <a:p>
            <a:pPr>
              <a:lnSpc>
                <a:spcPct val="115000"/>
              </a:lnSpc>
            </a:pPr>
            <a:r>
              <a:rPr lang="en-GB" dirty="0" smtClean="0"/>
              <a:t>Make </a:t>
            </a:r>
            <a:r>
              <a:rPr lang="en-GB" dirty="0"/>
              <a:t>inferences from the </a:t>
            </a:r>
            <a:r>
              <a:rPr lang="en-GB" dirty="0" smtClean="0"/>
              <a:t>text.</a:t>
            </a:r>
            <a:endParaRPr lang="en-GB" sz="1600" dirty="0">
              <a:latin typeface="Calibri" charset="0"/>
              <a:ea typeface="Calibri" charset="0"/>
              <a:cs typeface="Times New Roman" charset="0"/>
            </a:endParaRPr>
          </a:p>
        </p:txBody>
      </p:sp>
      <p:sp>
        <p:nvSpPr>
          <p:cNvPr id="9" name="Rectangle 8"/>
          <p:cNvSpPr/>
          <p:nvPr/>
        </p:nvSpPr>
        <p:spPr>
          <a:xfrm>
            <a:off x="1337625" y="5451885"/>
            <a:ext cx="9355773" cy="389787"/>
          </a:xfrm>
          <a:prstGeom prst="rect">
            <a:avLst/>
          </a:prstGeom>
        </p:spPr>
        <p:txBody>
          <a:bodyPr wrap="square">
            <a:spAutoFit/>
          </a:bodyPr>
          <a:lstStyle/>
          <a:p>
            <a:pPr>
              <a:lnSpc>
                <a:spcPct val="115000"/>
              </a:lnSpc>
            </a:pPr>
            <a:r>
              <a:rPr lang="en-GB" dirty="0" smtClean="0"/>
              <a:t>Predict </a:t>
            </a:r>
            <a:r>
              <a:rPr lang="en-GB" dirty="0"/>
              <a:t>what might happen on the basis of what has been read so </a:t>
            </a:r>
            <a:r>
              <a:rPr lang="en-GB" dirty="0" smtClean="0"/>
              <a:t>far.</a:t>
            </a:r>
            <a:endParaRPr lang="en-GB" sz="1600" dirty="0">
              <a:latin typeface="Calibri" charset="0"/>
              <a:ea typeface="Calibri" charset="0"/>
              <a:cs typeface="Times New Roman" charset="0"/>
            </a:endParaRPr>
          </a:p>
        </p:txBody>
      </p:sp>
      <p:pic>
        <p:nvPicPr>
          <p:cNvPr id="11" name="Picture 10"/>
          <p:cNvPicPr>
            <a:picLocks noChangeAspect="1"/>
          </p:cNvPicPr>
          <p:nvPr/>
        </p:nvPicPr>
        <p:blipFill>
          <a:blip r:embed="rId2"/>
          <a:stretch>
            <a:fillRect/>
          </a:stretch>
        </p:blipFill>
        <p:spPr>
          <a:xfrm rot="1085007">
            <a:off x="8682009" y="1719245"/>
            <a:ext cx="2794000" cy="1968500"/>
          </a:xfrm>
          <a:prstGeom prst="rect">
            <a:avLst/>
          </a:prstGeom>
        </p:spPr>
      </p:pic>
    </p:spTree>
    <p:extLst>
      <p:ext uri="{BB962C8B-B14F-4D97-AF65-F5344CB8AC3E}">
        <p14:creationId xmlns:p14="http://schemas.microsoft.com/office/powerpoint/2010/main" val="188826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4560" y="656076"/>
            <a:ext cx="10058400" cy="1059206"/>
          </a:xfrm>
        </p:spPr>
        <p:txBody>
          <a:bodyPr/>
          <a:lstStyle/>
          <a:p>
            <a:r>
              <a:rPr lang="en-US" dirty="0" smtClean="0"/>
              <a:t>Key Skills in KS2</a:t>
            </a:r>
            <a:endParaRPr lang="en-US" dirty="0"/>
          </a:p>
        </p:txBody>
      </p:sp>
      <p:pic>
        <p:nvPicPr>
          <p:cNvPr id="4" name="Picture 3"/>
          <p:cNvPicPr>
            <a:picLocks noChangeAspect="1"/>
          </p:cNvPicPr>
          <p:nvPr/>
        </p:nvPicPr>
        <p:blipFill>
          <a:blip r:embed="rId2"/>
          <a:stretch>
            <a:fillRect/>
          </a:stretch>
        </p:blipFill>
        <p:spPr>
          <a:xfrm>
            <a:off x="7886699" y="642594"/>
            <a:ext cx="3134711" cy="2151499"/>
          </a:xfrm>
          <a:prstGeom prst="rect">
            <a:avLst/>
          </a:prstGeom>
        </p:spPr>
      </p:pic>
      <p:sp>
        <p:nvSpPr>
          <p:cNvPr id="6" name="Rectangle 5"/>
          <p:cNvSpPr/>
          <p:nvPr/>
        </p:nvSpPr>
        <p:spPr>
          <a:xfrm>
            <a:off x="969381" y="1649657"/>
            <a:ext cx="5508239" cy="389787"/>
          </a:xfrm>
          <a:prstGeom prst="rect">
            <a:avLst/>
          </a:prstGeom>
        </p:spPr>
        <p:txBody>
          <a:bodyPr wrap="none">
            <a:spAutoFit/>
          </a:bodyPr>
          <a:lstStyle/>
          <a:p>
            <a:pPr>
              <a:lnSpc>
                <a:spcPct val="115000"/>
              </a:lnSpc>
            </a:pPr>
            <a:r>
              <a:rPr lang="en-GB" dirty="0"/>
              <a:t>Give / explain the meaning of words in </a:t>
            </a:r>
            <a:r>
              <a:rPr lang="en-GB" dirty="0" smtClean="0"/>
              <a:t>context.</a:t>
            </a:r>
            <a:endParaRPr lang="en-GB" sz="1600" dirty="0">
              <a:latin typeface="Calibri" charset="0"/>
              <a:ea typeface="Calibri" charset="0"/>
              <a:cs typeface="Times New Roman" charset="0"/>
            </a:endParaRPr>
          </a:p>
        </p:txBody>
      </p:sp>
      <p:sp>
        <p:nvSpPr>
          <p:cNvPr id="7" name="Rectangle 6"/>
          <p:cNvSpPr/>
          <p:nvPr/>
        </p:nvSpPr>
        <p:spPr>
          <a:xfrm>
            <a:off x="969381" y="2098144"/>
            <a:ext cx="7234819" cy="729430"/>
          </a:xfrm>
          <a:prstGeom prst="rect">
            <a:avLst/>
          </a:prstGeom>
        </p:spPr>
        <p:txBody>
          <a:bodyPr wrap="square">
            <a:spAutoFit/>
          </a:bodyPr>
          <a:lstStyle/>
          <a:p>
            <a:pPr>
              <a:lnSpc>
                <a:spcPct val="115000"/>
              </a:lnSpc>
            </a:pPr>
            <a:r>
              <a:rPr lang="en-GB" dirty="0"/>
              <a:t>Retrieve and record information / identify key details from fiction and </a:t>
            </a:r>
            <a:r>
              <a:rPr lang="en-GB" dirty="0" smtClean="0"/>
              <a:t>non-fiction.</a:t>
            </a:r>
            <a:endParaRPr lang="en-GB" sz="1600" dirty="0">
              <a:latin typeface="Calibri" charset="0"/>
              <a:ea typeface="Calibri" charset="0"/>
              <a:cs typeface="Times New Roman" charset="0"/>
            </a:endParaRPr>
          </a:p>
        </p:txBody>
      </p:sp>
      <p:sp>
        <p:nvSpPr>
          <p:cNvPr id="8" name="Rectangle 7"/>
          <p:cNvSpPr/>
          <p:nvPr/>
        </p:nvSpPr>
        <p:spPr>
          <a:xfrm>
            <a:off x="969381" y="2933229"/>
            <a:ext cx="7234818" cy="410882"/>
          </a:xfrm>
          <a:prstGeom prst="rect">
            <a:avLst/>
          </a:prstGeom>
        </p:spPr>
        <p:txBody>
          <a:bodyPr wrap="square">
            <a:spAutoFit/>
          </a:bodyPr>
          <a:lstStyle/>
          <a:p>
            <a:pPr>
              <a:lnSpc>
                <a:spcPct val="115000"/>
              </a:lnSpc>
            </a:pPr>
            <a:r>
              <a:rPr lang="en-GB" dirty="0"/>
              <a:t>Summarise main ideas from more than one </a:t>
            </a:r>
            <a:r>
              <a:rPr lang="en-GB" dirty="0" smtClean="0"/>
              <a:t>paragraph.</a:t>
            </a:r>
            <a:endParaRPr lang="en-GB" sz="1600" dirty="0">
              <a:latin typeface="Calibri" charset="0"/>
              <a:ea typeface="Calibri" charset="0"/>
              <a:cs typeface="Times New Roman" charset="0"/>
            </a:endParaRPr>
          </a:p>
        </p:txBody>
      </p:sp>
      <p:sp>
        <p:nvSpPr>
          <p:cNvPr id="9" name="Rectangle 8"/>
          <p:cNvSpPr/>
          <p:nvPr/>
        </p:nvSpPr>
        <p:spPr>
          <a:xfrm>
            <a:off x="969381" y="3384884"/>
            <a:ext cx="10346319" cy="410882"/>
          </a:xfrm>
          <a:prstGeom prst="rect">
            <a:avLst/>
          </a:prstGeom>
        </p:spPr>
        <p:txBody>
          <a:bodyPr wrap="square">
            <a:spAutoFit/>
          </a:bodyPr>
          <a:lstStyle/>
          <a:p>
            <a:pPr>
              <a:lnSpc>
                <a:spcPct val="115000"/>
              </a:lnSpc>
            </a:pPr>
            <a:r>
              <a:rPr lang="en-GB" dirty="0"/>
              <a:t>Make inferences from the text / explain and justify inferences with evidence from the </a:t>
            </a:r>
            <a:r>
              <a:rPr lang="en-GB" dirty="0" smtClean="0"/>
              <a:t>text.</a:t>
            </a:r>
            <a:endParaRPr lang="en-GB" sz="1600" dirty="0">
              <a:latin typeface="Calibri" charset="0"/>
              <a:ea typeface="Calibri" charset="0"/>
              <a:cs typeface="Times New Roman" charset="0"/>
            </a:endParaRPr>
          </a:p>
        </p:txBody>
      </p:sp>
      <p:sp>
        <p:nvSpPr>
          <p:cNvPr id="10" name="Rectangle 9"/>
          <p:cNvSpPr/>
          <p:nvPr/>
        </p:nvSpPr>
        <p:spPr>
          <a:xfrm>
            <a:off x="956680" y="3882402"/>
            <a:ext cx="9863719" cy="410882"/>
          </a:xfrm>
          <a:prstGeom prst="rect">
            <a:avLst/>
          </a:prstGeom>
        </p:spPr>
        <p:txBody>
          <a:bodyPr wrap="square">
            <a:spAutoFit/>
          </a:bodyPr>
          <a:lstStyle/>
          <a:p>
            <a:pPr>
              <a:lnSpc>
                <a:spcPct val="115000"/>
              </a:lnSpc>
            </a:pPr>
            <a:r>
              <a:rPr lang="en-GB" dirty="0"/>
              <a:t>Predict what might happen from details stated and </a:t>
            </a:r>
            <a:r>
              <a:rPr lang="en-GB" dirty="0" smtClean="0"/>
              <a:t>implied.</a:t>
            </a:r>
            <a:endParaRPr lang="en-GB" sz="1600" dirty="0">
              <a:latin typeface="Calibri" charset="0"/>
              <a:ea typeface="Calibri" charset="0"/>
              <a:cs typeface="Times New Roman" charset="0"/>
            </a:endParaRPr>
          </a:p>
        </p:txBody>
      </p:sp>
      <p:sp>
        <p:nvSpPr>
          <p:cNvPr id="11" name="Rectangle 10"/>
          <p:cNvSpPr/>
          <p:nvPr/>
        </p:nvSpPr>
        <p:spPr>
          <a:xfrm>
            <a:off x="984560" y="4398615"/>
            <a:ext cx="10473320" cy="729430"/>
          </a:xfrm>
          <a:prstGeom prst="rect">
            <a:avLst/>
          </a:prstGeom>
        </p:spPr>
        <p:txBody>
          <a:bodyPr wrap="square">
            <a:spAutoFit/>
          </a:bodyPr>
          <a:lstStyle/>
          <a:p>
            <a:pPr>
              <a:lnSpc>
                <a:spcPct val="115000"/>
              </a:lnSpc>
            </a:pPr>
            <a:r>
              <a:rPr lang="en-GB" dirty="0"/>
              <a:t>Identify / explain how information / narrative content is related and contributes to meaning as a </a:t>
            </a:r>
            <a:r>
              <a:rPr lang="en-GB" dirty="0" smtClean="0"/>
              <a:t>whole.</a:t>
            </a:r>
            <a:endParaRPr lang="en-GB" sz="1600" dirty="0">
              <a:latin typeface="Calibri" charset="0"/>
              <a:ea typeface="Calibri" charset="0"/>
              <a:cs typeface="Times New Roman" charset="0"/>
            </a:endParaRPr>
          </a:p>
        </p:txBody>
      </p:sp>
      <p:sp>
        <p:nvSpPr>
          <p:cNvPr id="12" name="Rectangle 11"/>
          <p:cNvSpPr/>
          <p:nvPr/>
        </p:nvSpPr>
        <p:spPr>
          <a:xfrm>
            <a:off x="984560" y="5146550"/>
            <a:ext cx="9537700" cy="410882"/>
          </a:xfrm>
          <a:prstGeom prst="rect">
            <a:avLst/>
          </a:prstGeom>
        </p:spPr>
        <p:txBody>
          <a:bodyPr wrap="square">
            <a:spAutoFit/>
          </a:bodyPr>
          <a:lstStyle/>
          <a:p>
            <a:pPr>
              <a:lnSpc>
                <a:spcPct val="115000"/>
              </a:lnSpc>
            </a:pPr>
            <a:r>
              <a:rPr lang="en-GB" dirty="0"/>
              <a:t>Identify / explain how meaning is enhanced through choice of words and </a:t>
            </a:r>
            <a:r>
              <a:rPr lang="en-GB" dirty="0" smtClean="0"/>
              <a:t>phrases.</a:t>
            </a:r>
            <a:endParaRPr lang="en-GB" sz="1600" dirty="0">
              <a:latin typeface="Calibri" charset="0"/>
              <a:ea typeface="Calibri" charset="0"/>
              <a:cs typeface="Times New Roman" charset="0"/>
            </a:endParaRPr>
          </a:p>
        </p:txBody>
      </p:sp>
      <p:sp>
        <p:nvSpPr>
          <p:cNvPr id="13" name="Rectangle 12"/>
          <p:cNvSpPr/>
          <p:nvPr/>
        </p:nvSpPr>
        <p:spPr>
          <a:xfrm>
            <a:off x="984560" y="5638724"/>
            <a:ext cx="3991798" cy="389787"/>
          </a:xfrm>
          <a:prstGeom prst="rect">
            <a:avLst/>
          </a:prstGeom>
        </p:spPr>
        <p:txBody>
          <a:bodyPr wrap="none">
            <a:spAutoFit/>
          </a:bodyPr>
          <a:lstStyle/>
          <a:p>
            <a:pPr>
              <a:lnSpc>
                <a:spcPct val="115000"/>
              </a:lnSpc>
            </a:pPr>
            <a:r>
              <a:rPr lang="en-GB" dirty="0"/>
              <a:t>Make comparisons within the </a:t>
            </a:r>
            <a:r>
              <a:rPr lang="en-GB" dirty="0" smtClean="0"/>
              <a:t>text.</a:t>
            </a:r>
            <a:endParaRPr lang="en-GB" sz="1600" dirty="0">
              <a:latin typeface="Calibri" charset="0"/>
              <a:ea typeface="Calibri" charset="0"/>
              <a:cs typeface="Times New Roman" charset="0"/>
            </a:endParaRPr>
          </a:p>
        </p:txBody>
      </p:sp>
    </p:spTree>
    <p:extLst>
      <p:ext uri="{BB962C8B-B14F-4D97-AF65-F5344CB8AC3E}">
        <p14:creationId xmlns:p14="http://schemas.microsoft.com/office/powerpoint/2010/main" val="132197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500" fill="hold"/>
                                        <p:tgtEl>
                                          <p:spTgt spid="12"/>
                                        </p:tgtEl>
                                        <p:attrNameLst>
                                          <p:attrName>ppt_x</p:attrName>
                                        </p:attrNameLst>
                                      </p:cBhvr>
                                      <p:tavLst>
                                        <p:tav tm="0">
                                          <p:val>
                                            <p:strVal val="#ppt_x"/>
                                          </p:val>
                                        </p:tav>
                                        <p:tav tm="100000">
                                          <p:val>
                                            <p:strVal val="#ppt_x"/>
                                          </p:val>
                                        </p:tav>
                                      </p:tavLst>
                                    </p:anim>
                                    <p:anim calcmode="lin" valueType="num">
                                      <p:cBhvr additive="base">
                                        <p:cTn id="5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500" fill="hold"/>
                                        <p:tgtEl>
                                          <p:spTgt spid="13"/>
                                        </p:tgtEl>
                                        <p:attrNameLst>
                                          <p:attrName>ppt_x</p:attrName>
                                        </p:attrNameLst>
                                      </p:cBhvr>
                                      <p:tavLst>
                                        <p:tav tm="0">
                                          <p:val>
                                            <p:strVal val="#ppt_x"/>
                                          </p:val>
                                        </p:tav>
                                        <p:tav tm="100000">
                                          <p:val>
                                            <p:strVal val="#ppt_x"/>
                                          </p:val>
                                        </p:tav>
                                      </p:tavLst>
                                    </p:anim>
                                    <p:anim calcmode="lin" valueType="num">
                                      <p:cBhvr additive="base">
                                        <p:cTn id="6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9" grpId="0"/>
      <p:bldP spid="10" grpId="0"/>
      <p:bldP spid="11" grpId="0"/>
      <p:bldP spid="1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89187" y="845966"/>
            <a:ext cx="5156200" cy="1371600"/>
          </a:xfrm>
        </p:spPr>
        <p:txBody>
          <a:bodyPr>
            <a:normAutofit fontScale="90000"/>
          </a:bodyPr>
          <a:lstStyle/>
          <a:p>
            <a:r>
              <a:rPr lang="en-US" dirty="0" smtClean="0"/>
              <a:t>How reading is taught at Otford?</a:t>
            </a:r>
            <a:endParaRPr lang="en-US" dirty="0"/>
          </a:p>
        </p:txBody>
      </p:sp>
      <p:pic>
        <p:nvPicPr>
          <p:cNvPr id="4" name="Content Placeholder 3"/>
          <p:cNvPicPr>
            <a:picLocks noGrp="1" noChangeAspect="1"/>
          </p:cNvPicPr>
          <p:nvPr>
            <p:ph idx="1"/>
          </p:nvPr>
        </p:nvPicPr>
        <p:blipFill>
          <a:blip r:embed="rId2"/>
          <a:stretch>
            <a:fillRect/>
          </a:stretch>
        </p:blipFill>
        <p:spPr>
          <a:xfrm>
            <a:off x="508000" y="2351227"/>
            <a:ext cx="5863366" cy="1072356"/>
          </a:xfrm>
          <a:prstGeom prst="rect">
            <a:avLst/>
          </a:prstGeom>
        </p:spPr>
      </p:pic>
      <p:pic>
        <p:nvPicPr>
          <p:cNvPr id="5" name="Picture 4"/>
          <p:cNvPicPr>
            <a:picLocks noChangeAspect="1"/>
          </p:cNvPicPr>
          <p:nvPr/>
        </p:nvPicPr>
        <p:blipFill>
          <a:blip r:embed="rId3"/>
          <a:stretch>
            <a:fillRect/>
          </a:stretch>
        </p:blipFill>
        <p:spPr>
          <a:xfrm>
            <a:off x="8445387" y="547344"/>
            <a:ext cx="2383679" cy="3009900"/>
          </a:xfrm>
          <a:prstGeom prst="rect">
            <a:avLst/>
          </a:prstGeom>
        </p:spPr>
      </p:pic>
      <p:pic>
        <p:nvPicPr>
          <p:cNvPr id="6" name="Picture 5"/>
          <p:cNvPicPr>
            <a:picLocks noChangeAspect="1"/>
          </p:cNvPicPr>
          <p:nvPr/>
        </p:nvPicPr>
        <p:blipFill>
          <a:blip r:embed="rId4"/>
          <a:stretch>
            <a:fillRect/>
          </a:stretch>
        </p:blipFill>
        <p:spPr>
          <a:xfrm>
            <a:off x="2751866" y="3881603"/>
            <a:ext cx="4106134" cy="2186383"/>
          </a:xfrm>
          <a:prstGeom prst="rect">
            <a:avLst/>
          </a:prstGeom>
        </p:spPr>
      </p:pic>
      <p:pic>
        <p:nvPicPr>
          <p:cNvPr id="7" name="Picture 6"/>
          <p:cNvPicPr>
            <a:picLocks noChangeAspect="1"/>
          </p:cNvPicPr>
          <p:nvPr/>
        </p:nvPicPr>
        <p:blipFill>
          <a:blip r:embed="rId5"/>
          <a:stretch>
            <a:fillRect/>
          </a:stretch>
        </p:blipFill>
        <p:spPr>
          <a:xfrm>
            <a:off x="7552986" y="3741139"/>
            <a:ext cx="2467313" cy="2467313"/>
          </a:xfrm>
          <a:prstGeom prst="rect">
            <a:avLst/>
          </a:prstGeom>
        </p:spPr>
      </p:pic>
    </p:spTree>
    <p:extLst>
      <p:ext uri="{BB962C8B-B14F-4D97-AF65-F5344CB8AC3E}">
        <p14:creationId xmlns:p14="http://schemas.microsoft.com/office/powerpoint/2010/main" val="171744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p:tgtEl>
                                          <p:spTgt spid="2"/>
                                        </p:tgtEl>
                                        <p:attrNameLst>
                                          <p:attrName>ppt_y</p:attrName>
                                        </p:attrNameLst>
                                      </p:cBhvr>
                                      <p:tavLst>
                                        <p:tav tm="0">
                                          <p:val>
                                            <p:strVal val="#ppt_y+#ppt_h*1.125000"/>
                                          </p:val>
                                        </p:tav>
                                        <p:tav tm="100000">
                                          <p:val>
                                            <p:strVal val="#ppt_y"/>
                                          </p:val>
                                        </p:tav>
                                      </p:tavLst>
                                    </p:anim>
                                    <p:animEffect transition="in" filter="wipe(up)">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 of Reading</a:t>
            </a:r>
            <a:endParaRPr lang="en-US" dirty="0"/>
          </a:p>
        </p:txBody>
      </p:sp>
      <p:pic>
        <p:nvPicPr>
          <p:cNvPr id="5" name="Content Placeholder 4"/>
          <p:cNvPicPr>
            <a:picLocks noGrp="1" noChangeAspect="1"/>
          </p:cNvPicPr>
          <p:nvPr>
            <p:ph idx="1"/>
          </p:nvPr>
        </p:nvPicPr>
        <p:blipFill>
          <a:blip r:embed="rId2"/>
          <a:stretch>
            <a:fillRect/>
          </a:stretch>
        </p:blipFill>
        <p:spPr>
          <a:xfrm>
            <a:off x="3782520" y="1780396"/>
            <a:ext cx="1666875" cy="1666875"/>
          </a:xfrm>
          <a:prstGeom prst="rect">
            <a:avLst/>
          </a:prstGeom>
        </p:spPr>
      </p:pic>
      <p:pic>
        <p:nvPicPr>
          <p:cNvPr id="4" name="Content Placeholder 3"/>
          <p:cNvPicPr>
            <a:picLocks noChangeAspect="1"/>
          </p:cNvPicPr>
          <p:nvPr/>
        </p:nvPicPr>
        <p:blipFill>
          <a:blip r:embed="rId3"/>
          <a:stretch>
            <a:fillRect/>
          </a:stretch>
        </p:blipFill>
        <p:spPr>
          <a:xfrm>
            <a:off x="6762750" y="1015989"/>
            <a:ext cx="3416300" cy="624810"/>
          </a:xfrm>
          <a:prstGeom prst="rect">
            <a:avLst/>
          </a:prstGeom>
        </p:spPr>
      </p:pic>
      <p:pic>
        <p:nvPicPr>
          <p:cNvPr id="6" name="Picture 5"/>
          <p:cNvPicPr>
            <a:picLocks noChangeAspect="1"/>
          </p:cNvPicPr>
          <p:nvPr/>
        </p:nvPicPr>
        <p:blipFill>
          <a:blip r:embed="rId4"/>
          <a:stretch>
            <a:fillRect/>
          </a:stretch>
        </p:blipFill>
        <p:spPr>
          <a:xfrm>
            <a:off x="1066800" y="4635377"/>
            <a:ext cx="1666875" cy="1666875"/>
          </a:xfrm>
          <a:prstGeom prst="rect">
            <a:avLst/>
          </a:prstGeom>
        </p:spPr>
      </p:pic>
      <p:pic>
        <p:nvPicPr>
          <p:cNvPr id="7" name="Picture 6"/>
          <p:cNvPicPr>
            <a:picLocks noChangeAspect="1"/>
          </p:cNvPicPr>
          <p:nvPr/>
        </p:nvPicPr>
        <p:blipFill>
          <a:blip r:embed="rId5"/>
          <a:stretch>
            <a:fillRect/>
          </a:stretch>
        </p:blipFill>
        <p:spPr>
          <a:xfrm>
            <a:off x="2507639" y="2791168"/>
            <a:ext cx="1666875" cy="1666875"/>
          </a:xfrm>
          <a:prstGeom prst="rect">
            <a:avLst/>
          </a:prstGeom>
        </p:spPr>
      </p:pic>
      <p:pic>
        <p:nvPicPr>
          <p:cNvPr id="9" name="Picture 8"/>
          <p:cNvPicPr>
            <a:picLocks noChangeAspect="1"/>
          </p:cNvPicPr>
          <p:nvPr/>
        </p:nvPicPr>
        <p:blipFill>
          <a:blip r:embed="rId6"/>
          <a:stretch>
            <a:fillRect/>
          </a:stretch>
        </p:blipFill>
        <p:spPr>
          <a:xfrm rot="20494329">
            <a:off x="784347" y="2402681"/>
            <a:ext cx="1666875" cy="1666875"/>
          </a:xfrm>
          <a:prstGeom prst="rect">
            <a:avLst/>
          </a:prstGeom>
        </p:spPr>
      </p:pic>
      <p:pic>
        <p:nvPicPr>
          <p:cNvPr id="10" name="Picture 9"/>
          <p:cNvPicPr>
            <a:picLocks noChangeAspect="1"/>
          </p:cNvPicPr>
          <p:nvPr/>
        </p:nvPicPr>
        <p:blipFill>
          <a:blip r:embed="rId7"/>
          <a:stretch>
            <a:fillRect/>
          </a:stretch>
        </p:blipFill>
        <p:spPr>
          <a:xfrm>
            <a:off x="9888633" y="4635377"/>
            <a:ext cx="1666875" cy="1666875"/>
          </a:xfrm>
          <a:prstGeom prst="rect">
            <a:avLst/>
          </a:prstGeom>
        </p:spPr>
      </p:pic>
      <p:pic>
        <p:nvPicPr>
          <p:cNvPr id="1026" name="Picture 2" descr="https://www.clpe.org.uk/sites/default/files/styles/clpe_bookpack_publications_thumbnail/public/Mouse%20Bird%20Snake%20Wolf_1.jpg?itok=2Y05Xkk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90657">
            <a:off x="7390853" y="2329985"/>
            <a:ext cx="1666875" cy="166687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9"/>
          <a:stretch>
            <a:fillRect/>
          </a:stretch>
        </p:blipFill>
        <p:spPr>
          <a:xfrm>
            <a:off x="5285090" y="2752289"/>
            <a:ext cx="1739900" cy="1739900"/>
          </a:xfrm>
          <a:prstGeom prst="rect">
            <a:avLst/>
          </a:prstGeom>
        </p:spPr>
      </p:pic>
      <p:pic>
        <p:nvPicPr>
          <p:cNvPr id="8" name="Picture 7"/>
          <p:cNvPicPr>
            <a:picLocks noChangeAspect="1"/>
          </p:cNvPicPr>
          <p:nvPr/>
        </p:nvPicPr>
        <p:blipFill>
          <a:blip r:embed="rId10"/>
          <a:stretch>
            <a:fillRect/>
          </a:stretch>
        </p:blipFill>
        <p:spPr>
          <a:xfrm rot="866862">
            <a:off x="3444162" y="4406775"/>
            <a:ext cx="1675575" cy="1675575"/>
          </a:xfrm>
          <a:prstGeom prst="rect">
            <a:avLst/>
          </a:prstGeom>
        </p:spPr>
      </p:pic>
      <p:pic>
        <p:nvPicPr>
          <p:cNvPr id="11" name="Picture 10"/>
          <p:cNvPicPr>
            <a:picLocks noChangeAspect="1"/>
          </p:cNvPicPr>
          <p:nvPr/>
        </p:nvPicPr>
        <p:blipFill>
          <a:blip r:embed="rId11"/>
          <a:stretch>
            <a:fillRect/>
          </a:stretch>
        </p:blipFill>
        <p:spPr>
          <a:xfrm rot="20716246">
            <a:off x="6034033" y="4293620"/>
            <a:ext cx="1739242" cy="1739242"/>
          </a:xfrm>
          <a:prstGeom prst="rect">
            <a:avLst/>
          </a:prstGeom>
        </p:spPr>
      </p:pic>
      <p:sp>
        <p:nvSpPr>
          <p:cNvPr id="12" name="AutoShape 2" descr="ne day on our blue planet.jpg"/>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a:picLocks noChangeAspect="1"/>
          </p:cNvPicPr>
          <p:nvPr/>
        </p:nvPicPr>
        <p:blipFill>
          <a:blip r:embed="rId12"/>
          <a:stretch>
            <a:fillRect/>
          </a:stretch>
        </p:blipFill>
        <p:spPr>
          <a:xfrm>
            <a:off x="9685831" y="1503912"/>
            <a:ext cx="1767353" cy="1767353"/>
          </a:xfrm>
          <a:prstGeom prst="rect">
            <a:avLst/>
          </a:prstGeom>
        </p:spPr>
      </p:pic>
      <p:pic>
        <p:nvPicPr>
          <p:cNvPr id="14" name="Picture 13"/>
          <p:cNvPicPr>
            <a:picLocks noChangeAspect="1"/>
          </p:cNvPicPr>
          <p:nvPr/>
        </p:nvPicPr>
        <p:blipFill>
          <a:blip r:embed="rId13"/>
          <a:stretch>
            <a:fillRect/>
          </a:stretch>
        </p:blipFill>
        <p:spPr>
          <a:xfrm>
            <a:off x="8020830" y="4011304"/>
            <a:ext cx="1665001" cy="1665001"/>
          </a:xfrm>
          <a:prstGeom prst="rect">
            <a:avLst/>
          </a:prstGeom>
        </p:spPr>
      </p:pic>
      <p:pic>
        <p:nvPicPr>
          <p:cNvPr id="15" name="Picture 14"/>
          <p:cNvPicPr>
            <a:picLocks noChangeAspect="1"/>
          </p:cNvPicPr>
          <p:nvPr/>
        </p:nvPicPr>
        <p:blipFill>
          <a:blip r:embed="rId14"/>
          <a:stretch>
            <a:fillRect/>
          </a:stretch>
        </p:blipFill>
        <p:spPr>
          <a:xfrm rot="20720776">
            <a:off x="9737915" y="2944430"/>
            <a:ext cx="1629515" cy="1629515"/>
          </a:xfrm>
          <a:prstGeom prst="rect">
            <a:avLst/>
          </a:prstGeom>
        </p:spPr>
      </p:pic>
    </p:spTree>
    <p:extLst>
      <p:ext uri="{BB962C8B-B14F-4D97-AF65-F5344CB8AC3E}">
        <p14:creationId xmlns:p14="http://schemas.microsoft.com/office/powerpoint/2010/main" val="479442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heckerboard(across)">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ppt_x"/>
                                          </p:val>
                                        </p:tav>
                                        <p:tav tm="100000">
                                          <p:val>
                                            <p:strVal val="#ppt_x"/>
                                          </p:val>
                                        </p:tav>
                                      </p:tavLst>
                                    </p:anim>
                                    <p:anim calcmode="lin" valueType="num">
                                      <p:cBhvr additive="base">
                                        <p:cTn id="4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3"/>
                                        </p:tgtEl>
                                        <p:attrNameLst>
                                          <p:attrName>style.visibility</p:attrName>
                                        </p:attrNameLst>
                                      </p:cBhvr>
                                      <p:to>
                                        <p:strVal val="visible"/>
                                      </p:to>
                                    </p:set>
                                    <p:anim calcmode="lin" valueType="num">
                                      <p:cBhvr additive="base">
                                        <p:cTn id="54" dur="500" fill="hold"/>
                                        <p:tgtEl>
                                          <p:spTgt spid="3"/>
                                        </p:tgtEl>
                                        <p:attrNameLst>
                                          <p:attrName>ppt_x</p:attrName>
                                        </p:attrNameLst>
                                      </p:cBhvr>
                                      <p:tavLst>
                                        <p:tav tm="0">
                                          <p:val>
                                            <p:strVal val="#ppt_x"/>
                                          </p:val>
                                        </p:tav>
                                        <p:tav tm="100000">
                                          <p:val>
                                            <p:strVal val="#ppt_x"/>
                                          </p:val>
                                        </p:tav>
                                      </p:tavLst>
                                    </p:anim>
                                    <p:anim calcmode="lin" valueType="num">
                                      <p:cBhvr additive="base">
                                        <p:cTn id="5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1026"/>
                                        </p:tgtEl>
                                        <p:attrNameLst>
                                          <p:attrName>style.visibility</p:attrName>
                                        </p:attrNameLst>
                                      </p:cBhvr>
                                      <p:to>
                                        <p:strVal val="visible"/>
                                      </p:to>
                                    </p:set>
                                    <p:anim calcmode="lin" valueType="num">
                                      <p:cBhvr additive="base">
                                        <p:cTn id="60" dur="500" fill="hold"/>
                                        <p:tgtEl>
                                          <p:spTgt spid="1026"/>
                                        </p:tgtEl>
                                        <p:attrNameLst>
                                          <p:attrName>ppt_x</p:attrName>
                                        </p:attrNameLst>
                                      </p:cBhvr>
                                      <p:tavLst>
                                        <p:tav tm="0">
                                          <p:val>
                                            <p:strVal val="#ppt_x"/>
                                          </p:val>
                                        </p:tav>
                                        <p:tav tm="100000">
                                          <p:val>
                                            <p:strVal val="#ppt_x"/>
                                          </p:val>
                                        </p:tav>
                                      </p:tavLst>
                                    </p:anim>
                                    <p:anim calcmode="lin" valueType="num">
                                      <p:cBhvr additive="base">
                                        <p:cTn id="61"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500" fill="hold"/>
                                        <p:tgtEl>
                                          <p:spTgt spid="14"/>
                                        </p:tgtEl>
                                        <p:attrNameLst>
                                          <p:attrName>ppt_x</p:attrName>
                                        </p:attrNameLst>
                                      </p:cBhvr>
                                      <p:tavLst>
                                        <p:tav tm="0">
                                          <p:val>
                                            <p:strVal val="#ppt_x"/>
                                          </p:val>
                                        </p:tav>
                                        <p:tav tm="100000">
                                          <p:val>
                                            <p:strVal val="#ppt_x"/>
                                          </p:val>
                                        </p:tav>
                                      </p:tavLst>
                                    </p:anim>
                                    <p:anim calcmode="lin" valueType="num">
                                      <p:cBhvr additive="base">
                                        <p:cTn id="6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fill="hold"/>
                                        <p:tgtEl>
                                          <p:spTgt spid="10"/>
                                        </p:tgtEl>
                                        <p:attrNameLst>
                                          <p:attrName>ppt_x</p:attrName>
                                        </p:attrNameLst>
                                      </p:cBhvr>
                                      <p:tavLst>
                                        <p:tav tm="0">
                                          <p:val>
                                            <p:strVal val="#ppt_x"/>
                                          </p:val>
                                        </p:tav>
                                        <p:tav tm="100000">
                                          <p:val>
                                            <p:strVal val="#ppt_x"/>
                                          </p:val>
                                        </p:tav>
                                      </p:tavLst>
                                    </p:anim>
                                    <p:anim calcmode="lin" valueType="num">
                                      <p:cBhvr additive="base">
                                        <p:cTn id="7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500" fill="hold"/>
                                        <p:tgtEl>
                                          <p:spTgt spid="15"/>
                                        </p:tgtEl>
                                        <p:attrNameLst>
                                          <p:attrName>ppt_x</p:attrName>
                                        </p:attrNameLst>
                                      </p:cBhvr>
                                      <p:tavLst>
                                        <p:tav tm="0">
                                          <p:val>
                                            <p:strVal val="#ppt_x"/>
                                          </p:val>
                                        </p:tav>
                                        <p:tav tm="100000">
                                          <p:val>
                                            <p:strVal val="#ppt_x"/>
                                          </p:val>
                                        </p:tav>
                                      </p:tavLst>
                                    </p:anim>
                                    <p:anim calcmode="lin" valueType="num">
                                      <p:cBhvr additive="base">
                                        <p:cTn id="7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additive="base">
                                        <p:cTn id="84" dur="500" fill="hold"/>
                                        <p:tgtEl>
                                          <p:spTgt spid="13"/>
                                        </p:tgtEl>
                                        <p:attrNameLst>
                                          <p:attrName>ppt_x</p:attrName>
                                        </p:attrNameLst>
                                      </p:cBhvr>
                                      <p:tavLst>
                                        <p:tav tm="0">
                                          <p:val>
                                            <p:strVal val="#ppt_x"/>
                                          </p:val>
                                        </p:tav>
                                        <p:tav tm="100000">
                                          <p:val>
                                            <p:strVal val="#ppt_x"/>
                                          </p:val>
                                        </p:tav>
                                      </p:tavLst>
                                    </p:anim>
                                    <p:anim calcmode="lin" valueType="num">
                                      <p:cBhvr additive="base">
                                        <p:cTn id="8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Guided Reading</a:t>
            </a:r>
            <a:endParaRPr lang="en-US" dirty="0"/>
          </a:p>
        </p:txBody>
      </p:sp>
      <p:sp>
        <p:nvSpPr>
          <p:cNvPr id="3" name="Content Placeholder 2"/>
          <p:cNvSpPr>
            <a:spLocks noGrp="1"/>
          </p:cNvSpPr>
          <p:nvPr>
            <p:ph idx="1"/>
          </p:nvPr>
        </p:nvSpPr>
        <p:spPr/>
        <p:txBody>
          <a:bodyPr/>
          <a:lstStyle/>
          <a:p>
            <a:r>
              <a:rPr lang="en-US" dirty="0" smtClean="0"/>
              <a:t>Instructional session, reading in a small group of children with similar reading ability.</a:t>
            </a:r>
          </a:p>
          <a:p>
            <a:r>
              <a:rPr lang="en-US" dirty="0" smtClean="0"/>
              <a:t>Approaches to guided reading vary between schools.</a:t>
            </a:r>
          </a:p>
          <a:p>
            <a:r>
              <a:rPr lang="en-US" dirty="0" smtClean="0"/>
              <a:t>At Otford;</a:t>
            </a:r>
          </a:p>
          <a:p>
            <a:pPr lvl="1">
              <a:buFont typeface="Arial" charset="0"/>
              <a:buChar char="•"/>
            </a:pPr>
            <a:r>
              <a:rPr lang="en-US" dirty="0" smtClean="0"/>
              <a:t>We try to teach children to select their own books.</a:t>
            </a:r>
          </a:p>
          <a:p>
            <a:pPr lvl="1">
              <a:buFont typeface="Arial" charset="0"/>
              <a:buChar char="•"/>
            </a:pPr>
            <a:r>
              <a:rPr lang="en-US" dirty="0" smtClean="0"/>
              <a:t>They learn which books are good good choice for them by selecting things that interest them and that they are able to read.</a:t>
            </a:r>
          </a:p>
          <a:p>
            <a:pPr lvl="1">
              <a:buFont typeface="Arial" charset="0"/>
              <a:buChar char="•"/>
            </a:pPr>
            <a:r>
              <a:rPr lang="en-US" dirty="0" smtClean="0"/>
              <a:t>Teachers need to have a certain amount of understanding about children’s authors so that they can make suitable recommendations.</a:t>
            </a:r>
          </a:p>
          <a:p>
            <a:pPr lvl="1">
              <a:buFont typeface="Arial" charset="0"/>
              <a:buChar char="•"/>
            </a:pPr>
            <a:r>
              <a:rPr lang="en-US" dirty="0" smtClean="0"/>
              <a:t>As children progress through the years their guided reading groups should resemble more or a book group.</a:t>
            </a:r>
          </a:p>
          <a:p>
            <a:pPr lvl="1">
              <a:buFont typeface="Arial" charset="0"/>
              <a:buChar char="•"/>
            </a:pPr>
            <a:r>
              <a:rPr lang="en-US" dirty="0" smtClean="0"/>
              <a:t>We encourage reciprocal reading groups </a:t>
            </a:r>
            <a:r>
              <a:rPr lang="mr-IN" dirty="0" smtClean="0"/>
              <a:t>–</a:t>
            </a:r>
            <a:r>
              <a:rPr lang="en-US" dirty="0" smtClean="0"/>
              <a:t> children are given a role with in their groups to notice certain things. These then act as discussion points.</a:t>
            </a:r>
            <a:endParaRPr lang="en-US" dirty="0"/>
          </a:p>
        </p:txBody>
      </p:sp>
      <p:pic>
        <p:nvPicPr>
          <p:cNvPr id="4" name="Picture 3"/>
          <p:cNvPicPr>
            <a:picLocks noChangeAspect="1"/>
          </p:cNvPicPr>
          <p:nvPr/>
        </p:nvPicPr>
        <p:blipFill>
          <a:blip r:embed="rId2"/>
          <a:stretch>
            <a:fillRect/>
          </a:stretch>
        </p:blipFill>
        <p:spPr>
          <a:xfrm>
            <a:off x="7286109" y="515839"/>
            <a:ext cx="2846432" cy="1515633"/>
          </a:xfrm>
          <a:prstGeom prst="rect">
            <a:avLst/>
          </a:prstGeom>
        </p:spPr>
      </p:pic>
    </p:spTree>
    <p:extLst>
      <p:ext uri="{BB962C8B-B14F-4D97-AF65-F5344CB8AC3E}">
        <p14:creationId xmlns:p14="http://schemas.microsoft.com/office/powerpoint/2010/main" val="1906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heckerboard(across)">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additive="base">
                                        <p:cTn id="2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additive="base">
                                        <p:cTn id="2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2" end="2"/>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additive="base">
                                        <p:cTn id="3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 calcmode="lin" valueType="num">
                                      <p:cBhvr additive="base">
                                        <p:cTn id="4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5" end="5"/>
                                            </p:txEl>
                                          </p:spTgt>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 calcmode="lin" valueType="num">
                                      <p:cBhvr additive="base">
                                        <p:cTn id="44"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 calcmode="lin" valueType="num">
                                      <p:cBhvr additive="base">
                                        <p:cTn id="48"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 for Enjoyment</a:t>
            </a:r>
            <a:endParaRPr lang="en-US" dirty="0"/>
          </a:p>
        </p:txBody>
      </p:sp>
      <p:sp>
        <p:nvSpPr>
          <p:cNvPr id="3" name="Content Placeholder 2"/>
          <p:cNvSpPr>
            <a:spLocks noGrp="1"/>
          </p:cNvSpPr>
          <p:nvPr>
            <p:ph idx="1"/>
          </p:nvPr>
        </p:nvSpPr>
        <p:spPr>
          <a:xfrm>
            <a:off x="1066800" y="1816443"/>
            <a:ext cx="7830065" cy="4218597"/>
          </a:xfrm>
        </p:spPr>
        <p:txBody>
          <a:bodyPr>
            <a:normAutofit fontScale="85000" lnSpcReduction="10000"/>
          </a:bodyPr>
          <a:lstStyle/>
          <a:p>
            <a:r>
              <a:rPr lang="en-US" dirty="0" smtClean="0"/>
              <a:t>Children should be given the same autonomy to choose their books in the same way that adults do.</a:t>
            </a:r>
          </a:p>
          <a:p>
            <a:r>
              <a:rPr lang="en-US" dirty="0" smtClean="0"/>
              <a:t>If they are made to finish something because they started it they they will have negative associations with reading.</a:t>
            </a:r>
          </a:p>
          <a:p>
            <a:r>
              <a:rPr lang="en-US" dirty="0" smtClean="0"/>
              <a:t>Younger children will need guidance over what is suitable </a:t>
            </a:r>
            <a:r>
              <a:rPr lang="mr-IN" dirty="0" smtClean="0"/>
              <a:t>–</a:t>
            </a:r>
            <a:r>
              <a:rPr lang="en-US" dirty="0" smtClean="0"/>
              <a:t> they must understand what they are reading in order to enjoy it </a:t>
            </a:r>
            <a:r>
              <a:rPr lang="mr-IN" dirty="0" smtClean="0"/>
              <a:t>–</a:t>
            </a:r>
            <a:r>
              <a:rPr lang="en-US" dirty="0" smtClean="0"/>
              <a:t> decoding is not enough.</a:t>
            </a:r>
          </a:p>
          <a:p>
            <a:r>
              <a:rPr lang="en-US" dirty="0" smtClean="0"/>
              <a:t>Take time to find the books that your children like. Don’t be afraid to return the ones they don’t!</a:t>
            </a:r>
          </a:p>
          <a:p>
            <a:r>
              <a:rPr lang="en-US" dirty="0" smtClean="0"/>
              <a:t>At Otford we have a very well stocked library </a:t>
            </a:r>
            <a:r>
              <a:rPr lang="mr-IN" dirty="0" smtClean="0"/>
              <a:t>–</a:t>
            </a:r>
            <a:r>
              <a:rPr lang="en-US" dirty="0" smtClean="0"/>
              <a:t> all classes have a weekly slot where they can go and select books to enjoy.</a:t>
            </a:r>
          </a:p>
          <a:p>
            <a:r>
              <a:rPr lang="en-US" dirty="0" smtClean="0"/>
              <a:t>The books that children read to </a:t>
            </a:r>
            <a:r>
              <a:rPr lang="en-US" dirty="0" err="1" smtClean="0"/>
              <a:t>practise</a:t>
            </a:r>
            <a:r>
              <a:rPr lang="en-US" dirty="0" smtClean="0"/>
              <a:t> phonics are not the same as the books they read for pleasure and it’s sometime helpful to make this clear to them.</a:t>
            </a:r>
          </a:p>
          <a:p>
            <a:r>
              <a:rPr lang="en-US" dirty="0" smtClean="0"/>
              <a:t>Keep reading to your child! It doesn’t matter how old they are, they still love it! If you’re struggling to find the right books for them to read independently then read to them widely from a different selection of authors.</a:t>
            </a:r>
          </a:p>
          <a:p>
            <a:endParaRPr lang="en-US" dirty="0" smtClean="0"/>
          </a:p>
        </p:txBody>
      </p:sp>
      <p:pic>
        <p:nvPicPr>
          <p:cNvPr id="4" name="Picture 3"/>
          <p:cNvPicPr>
            <a:picLocks noChangeAspect="1"/>
          </p:cNvPicPr>
          <p:nvPr/>
        </p:nvPicPr>
        <p:blipFill>
          <a:blip r:embed="rId2"/>
          <a:stretch>
            <a:fillRect/>
          </a:stretch>
        </p:blipFill>
        <p:spPr>
          <a:xfrm>
            <a:off x="8896865" y="1211005"/>
            <a:ext cx="2691401" cy="3398464"/>
          </a:xfrm>
          <a:prstGeom prst="rect">
            <a:avLst/>
          </a:prstGeom>
        </p:spPr>
      </p:pic>
      <p:sp>
        <p:nvSpPr>
          <p:cNvPr id="5" name="TextBox 4"/>
          <p:cNvSpPr txBox="1"/>
          <p:nvPr/>
        </p:nvSpPr>
        <p:spPr>
          <a:xfrm>
            <a:off x="531341" y="5869459"/>
            <a:ext cx="11056925" cy="369332"/>
          </a:xfrm>
          <a:prstGeom prst="rect">
            <a:avLst/>
          </a:prstGeom>
          <a:noFill/>
        </p:spPr>
        <p:txBody>
          <a:bodyPr wrap="square" rtlCol="0">
            <a:spAutoFit/>
          </a:bodyPr>
          <a:lstStyle/>
          <a:p>
            <a:r>
              <a:rPr lang="en-US" dirty="0" smtClean="0"/>
              <a:t>Please see the school website for Pie Corbett’s reading spines if you’re not </a:t>
            </a:r>
            <a:r>
              <a:rPr lang="en-US" smtClean="0"/>
              <a:t>sure where to start!</a:t>
            </a:r>
            <a:endParaRPr lang="en-US"/>
          </a:p>
        </p:txBody>
      </p:sp>
    </p:spTree>
    <p:extLst>
      <p:ext uri="{BB962C8B-B14F-4D97-AF65-F5344CB8AC3E}">
        <p14:creationId xmlns:p14="http://schemas.microsoft.com/office/powerpoint/2010/main" val="29384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across)">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additive="base">
                                        <p:cTn id="20"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additive="base">
                                        <p:cTn id="2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additive="base">
                                        <p:cTn id="3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additive="base">
                                        <p:cTn id="4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additive="base">
                                        <p:cTn id="5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 calcmode="lin" valueType="num">
                                      <p:cBhvr additive="base">
                                        <p:cTn id="5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Writing</a:t>
            </a:r>
            <a:endParaRPr lang="en-US" dirty="0"/>
          </a:p>
        </p:txBody>
      </p:sp>
      <p:sp>
        <p:nvSpPr>
          <p:cNvPr id="5" name="Text Placeholder 4"/>
          <p:cNvSpPr>
            <a:spLocks noGrp="1"/>
          </p:cNvSpPr>
          <p:nvPr>
            <p:ph type="body" idx="1"/>
          </p:nvPr>
        </p:nvSpPr>
        <p:spPr/>
        <p:txBody>
          <a:bodyPr/>
          <a:lstStyle/>
          <a:p>
            <a:r>
              <a:rPr lang="en-US" dirty="0" smtClean="0"/>
              <a:t>Spelling</a:t>
            </a:r>
            <a:endParaRPr lang="en-US" dirty="0"/>
          </a:p>
        </p:txBody>
      </p:sp>
    </p:spTree>
    <p:extLst>
      <p:ext uri="{BB962C8B-B14F-4D97-AF65-F5344CB8AC3E}">
        <p14:creationId xmlns:p14="http://schemas.microsoft.com/office/powerpoint/2010/main" val="14582276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No-Nonsense Spelling</a:t>
            </a:r>
            <a:endParaRPr lang="en-US" dirty="0"/>
          </a:p>
        </p:txBody>
      </p:sp>
      <p:sp>
        <p:nvSpPr>
          <p:cNvPr id="3" name="Content Placeholder 2"/>
          <p:cNvSpPr>
            <a:spLocks noGrp="1"/>
          </p:cNvSpPr>
          <p:nvPr>
            <p:ph idx="1"/>
          </p:nvPr>
        </p:nvSpPr>
        <p:spPr>
          <a:xfrm>
            <a:off x="1066800" y="2103120"/>
            <a:ext cx="7248525" cy="1949335"/>
          </a:xfrm>
        </p:spPr>
        <p:txBody>
          <a:bodyPr/>
          <a:lstStyle/>
          <a:p>
            <a:r>
              <a:rPr lang="en-US" dirty="0"/>
              <a:t>There is little </a:t>
            </a:r>
            <a:r>
              <a:rPr lang="en-US" dirty="0" smtClean="0"/>
              <a:t>evidence </a:t>
            </a:r>
            <a:r>
              <a:rPr lang="en-US" dirty="0"/>
              <a:t>that the </a:t>
            </a:r>
            <a:r>
              <a:rPr lang="en-US" dirty="0" smtClean="0"/>
              <a:t>traditional </a:t>
            </a:r>
            <a:r>
              <a:rPr lang="en-US" dirty="0"/>
              <a:t>practice of learning spellings (usually 10) at home and being tested on them (usually on a Friday) is </a:t>
            </a:r>
            <a:r>
              <a:rPr lang="en-US" dirty="0" smtClean="0"/>
              <a:t>effective.</a:t>
            </a:r>
          </a:p>
          <a:p>
            <a:r>
              <a:rPr lang="en-US" dirty="0" smtClean="0"/>
              <a:t>However</a:t>
            </a:r>
            <a:r>
              <a:rPr lang="en-US" dirty="0"/>
              <a:t>, there is a high expectation within the new National Curriculum that pupils will learn many increasingly complex words.</a:t>
            </a:r>
          </a:p>
        </p:txBody>
      </p:sp>
      <p:pic>
        <p:nvPicPr>
          <p:cNvPr id="4" name="Picture 3"/>
          <p:cNvPicPr>
            <a:picLocks noChangeAspect="1"/>
          </p:cNvPicPr>
          <p:nvPr/>
        </p:nvPicPr>
        <p:blipFill>
          <a:blip r:embed="rId2"/>
          <a:stretch>
            <a:fillRect/>
          </a:stretch>
        </p:blipFill>
        <p:spPr>
          <a:xfrm>
            <a:off x="8483600" y="521957"/>
            <a:ext cx="2641600" cy="3073400"/>
          </a:xfrm>
          <a:prstGeom prst="rect">
            <a:avLst/>
          </a:prstGeom>
        </p:spPr>
      </p:pic>
      <p:sp>
        <p:nvSpPr>
          <p:cNvPr id="5" name="TextBox 4"/>
          <p:cNvSpPr txBox="1"/>
          <p:nvPr/>
        </p:nvSpPr>
        <p:spPr>
          <a:xfrm>
            <a:off x="928254" y="4052455"/>
            <a:ext cx="9939337" cy="923330"/>
          </a:xfrm>
          <a:prstGeom prst="rect">
            <a:avLst/>
          </a:prstGeom>
          <a:noFill/>
        </p:spPr>
        <p:txBody>
          <a:bodyPr wrap="square" rtlCol="0">
            <a:spAutoFit/>
          </a:bodyPr>
          <a:lstStyle/>
          <a:p>
            <a:pPr marL="285750" indent="-285750">
              <a:buFont typeface="Arial" charset="0"/>
              <a:buChar char="•"/>
            </a:pPr>
            <a:r>
              <a:rPr lang="en-US" dirty="0" smtClean="0"/>
              <a:t>At Otford we use No-Nonsense Spelling </a:t>
            </a:r>
            <a:r>
              <a:rPr lang="mr-IN" dirty="0" smtClean="0"/>
              <a:t>–</a:t>
            </a:r>
            <a:r>
              <a:rPr lang="en-US" dirty="0" smtClean="0"/>
              <a:t> It is a </a:t>
            </a:r>
            <a:r>
              <a:rPr lang="en-US" dirty="0" err="1" smtClean="0"/>
              <a:t>programme</a:t>
            </a:r>
            <a:r>
              <a:rPr lang="en-US" dirty="0" smtClean="0"/>
              <a:t> that follows a similar cycle to phonics teaching;</a:t>
            </a:r>
          </a:p>
          <a:p>
            <a:pPr marL="742950" lvl="1" indent="-285750">
              <a:buFont typeface="Arial" charset="0"/>
              <a:buChar char="•"/>
            </a:pPr>
            <a:r>
              <a:rPr lang="en-US" dirty="0" smtClean="0"/>
              <a:t>Revise </a:t>
            </a:r>
            <a:r>
              <a:rPr lang="mr-IN" dirty="0" smtClean="0"/>
              <a:t>–</a:t>
            </a:r>
            <a:r>
              <a:rPr lang="en-US" dirty="0" smtClean="0"/>
              <a:t> Teach </a:t>
            </a:r>
            <a:r>
              <a:rPr lang="mr-IN" dirty="0" smtClean="0"/>
              <a:t>–</a:t>
            </a:r>
            <a:r>
              <a:rPr lang="en-US" dirty="0" smtClean="0"/>
              <a:t> </a:t>
            </a:r>
            <a:r>
              <a:rPr lang="en-US" dirty="0" err="1" smtClean="0"/>
              <a:t>Practise</a:t>
            </a:r>
            <a:r>
              <a:rPr lang="en-US" dirty="0" smtClean="0"/>
              <a:t> </a:t>
            </a:r>
            <a:r>
              <a:rPr lang="mr-IN" dirty="0" smtClean="0"/>
              <a:t>–</a:t>
            </a:r>
            <a:r>
              <a:rPr lang="en-US" dirty="0" smtClean="0"/>
              <a:t> </a:t>
            </a:r>
            <a:r>
              <a:rPr lang="en-US" dirty="0" smtClean="0"/>
              <a:t>Apply/Assess</a:t>
            </a:r>
          </a:p>
        </p:txBody>
      </p:sp>
      <p:sp>
        <p:nvSpPr>
          <p:cNvPr id="6" name="TextBox 5"/>
          <p:cNvSpPr txBox="1"/>
          <p:nvPr/>
        </p:nvSpPr>
        <p:spPr>
          <a:xfrm>
            <a:off x="928254" y="5109717"/>
            <a:ext cx="9939337" cy="646331"/>
          </a:xfrm>
          <a:prstGeom prst="rect">
            <a:avLst/>
          </a:prstGeom>
          <a:noFill/>
        </p:spPr>
        <p:txBody>
          <a:bodyPr wrap="square" rtlCol="0">
            <a:spAutoFit/>
          </a:bodyPr>
          <a:lstStyle/>
          <a:p>
            <a:pPr marL="285750" indent="-285750">
              <a:buFont typeface="Arial" panose="020B0604020202020204" pitchFamily="34" charset="0"/>
              <a:buChar char="•"/>
            </a:pPr>
            <a:r>
              <a:rPr lang="en-GB" dirty="0" smtClean="0"/>
              <a:t>The spelling pathways that each year group follows is available to view on the website.</a:t>
            </a:r>
            <a:endParaRPr lang="en-GB" dirty="0"/>
          </a:p>
        </p:txBody>
      </p:sp>
    </p:spTree>
    <p:extLst>
      <p:ext uri="{BB962C8B-B14F-4D97-AF65-F5344CB8AC3E}">
        <p14:creationId xmlns:p14="http://schemas.microsoft.com/office/powerpoint/2010/main" val="1237993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ppt_x"/>
                                          </p:val>
                                        </p:tav>
                                        <p:tav tm="100000">
                                          <p:val>
                                            <p:strVal val="#ppt_x"/>
                                          </p:val>
                                        </p:tav>
                                      </p:tavLst>
                                    </p:anim>
                                    <p:anim calcmode="lin" valueType="num">
                                      <p:cBhvr additive="base">
                                        <p:cTn id="3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ppt_x"/>
                                          </p:val>
                                        </p:tav>
                                        <p:tav tm="100000">
                                          <p:val>
                                            <p:strVal val="#ppt_x"/>
                                          </p:val>
                                        </p:tav>
                                      </p:tavLst>
                                    </p:anim>
                                    <p:anim calcmode="lin" valueType="num">
                                      <p:cBhvr additive="base">
                                        <p:cTn id="3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spelling strategies are taught?</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14180385"/>
              </p:ext>
            </p:extLst>
          </p:nvPr>
        </p:nvGraphicFramePr>
        <p:xfrm>
          <a:off x="1066800" y="2103438"/>
          <a:ext cx="10058400" cy="2834640"/>
        </p:xfrm>
        <a:graphic>
          <a:graphicData uri="http://schemas.openxmlformats.org/drawingml/2006/table">
            <a:tbl>
              <a:tblPr firstRow="1" bandRow="1">
                <a:tableStyleId>{5C22544A-7EE6-4342-B048-85BDC9FD1C3A}</a:tableStyleId>
              </a:tblPr>
              <a:tblGrid>
                <a:gridCol w="2230582">
                  <a:extLst>
                    <a:ext uri="{9D8B030D-6E8A-4147-A177-3AD203B41FA5}">
                      <a16:colId xmlns:a16="http://schemas.microsoft.com/office/drawing/2014/main" val="3747041227"/>
                    </a:ext>
                  </a:extLst>
                </a:gridCol>
                <a:gridCol w="7827818">
                  <a:extLst>
                    <a:ext uri="{9D8B030D-6E8A-4147-A177-3AD203B41FA5}">
                      <a16:colId xmlns:a16="http://schemas.microsoft.com/office/drawing/2014/main" val="921852024"/>
                    </a:ext>
                  </a:extLst>
                </a:gridCol>
              </a:tblGrid>
              <a:tr h="370840">
                <a:tc>
                  <a:txBody>
                    <a:bodyPr/>
                    <a:lstStyle/>
                    <a:p>
                      <a:r>
                        <a:rPr lang="en-GB" sz="1800" b="1" i="0" u="none" strike="noStrike" kern="1200" baseline="0" dirty="0" smtClean="0">
                          <a:solidFill>
                            <a:schemeClr val="lt1"/>
                          </a:solidFill>
                          <a:latin typeface="+mn-lt"/>
                          <a:ea typeface="+mn-ea"/>
                          <a:cs typeface="+mn-cs"/>
                        </a:rPr>
                        <a:t>Look, say, cover,</a:t>
                      </a:r>
                    </a:p>
                    <a:p>
                      <a:r>
                        <a:rPr lang="en-GB" sz="1800" b="1" i="0" u="none" strike="noStrike" kern="1200" baseline="0" dirty="0" smtClean="0">
                          <a:solidFill>
                            <a:schemeClr val="lt1"/>
                          </a:solidFill>
                          <a:latin typeface="+mn-lt"/>
                          <a:ea typeface="+mn-ea"/>
                          <a:cs typeface="+mn-cs"/>
                        </a:rPr>
                        <a:t>write, check</a:t>
                      </a:r>
                    </a:p>
                  </a:txBody>
                  <a:tcPr/>
                </a:tc>
                <a:tc>
                  <a:txBody>
                    <a:bodyPr/>
                    <a:lstStyle/>
                    <a:p>
                      <a:r>
                        <a:rPr lang="en-GB" sz="1800" b="0" i="0" u="none" strike="noStrike" kern="1200" baseline="0" dirty="0" smtClean="0">
                          <a:solidFill>
                            <a:schemeClr val="lt1"/>
                          </a:solidFill>
                          <a:latin typeface="+mn-lt"/>
                          <a:ea typeface="+mn-ea"/>
                          <a:cs typeface="+mn-cs"/>
                        </a:rPr>
                        <a:t>This is probably the most common strategy used to learn spellings.</a:t>
                      </a:r>
                    </a:p>
                    <a:p>
                      <a:r>
                        <a:rPr lang="en-GB" sz="1800" b="1" i="0" u="none" strike="noStrike" kern="1200" baseline="0" dirty="0" smtClean="0">
                          <a:solidFill>
                            <a:schemeClr val="lt1"/>
                          </a:solidFill>
                          <a:latin typeface="+mn-lt"/>
                          <a:ea typeface="+mn-ea"/>
                          <a:cs typeface="+mn-cs"/>
                        </a:rPr>
                        <a:t>Look</a:t>
                      </a:r>
                      <a:r>
                        <a:rPr lang="en-GB" sz="1800" b="0" i="0" u="none" strike="noStrike" kern="1200" baseline="0" dirty="0" smtClean="0">
                          <a:solidFill>
                            <a:schemeClr val="lt1"/>
                          </a:solidFill>
                          <a:latin typeface="+mn-lt"/>
                          <a:ea typeface="+mn-ea"/>
                          <a:cs typeface="+mn-cs"/>
                        </a:rPr>
                        <a:t>: first look at the whole word carefully and if there is one part of </a:t>
                      </a:r>
                      <a:r>
                        <a:rPr lang="en-GB" sz="1800" b="0" i="0" u="none" strike="noStrike" kern="1200" baseline="0" dirty="0" err="1" smtClean="0">
                          <a:solidFill>
                            <a:schemeClr val="lt1"/>
                          </a:solidFill>
                          <a:latin typeface="+mn-lt"/>
                          <a:ea typeface="+mn-ea"/>
                          <a:cs typeface="+mn-cs"/>
                        </a:rPr>
                        <a:t>theword</a:t>
                      </a:r>
                      <a:r>
                        <a:rPr lang="en-GB" sz="1800" b="0" i="0" u="none" strike="noStrike" kern="1200" baseline="0" dirty="0" smtClean="0">
                          <a:solidFill>
                            <a:schemeClr val="lt1"/>
                          </a:solidFill>
                          <a:latin typeface="+mn-lt"/>
                          <a:ea typeface="+mn-ea"/>
                          <a:cs typeface="+mn-cs"/>
                        </a:rPr>
                        <a:t> that is difficult, look at that part in more detail.</a:t>
                      </a:r>
                    </a:p>
                    <a:p>
                      <a:r>
                        <a:rPr lang="en-GB" sz="1800" b="1" i="0" u="none" strike="noStrike" kern="1200" baseline="0" dirty="0" smtClean="0">
                          <a:solidFill>
                            <a:schemeClr val="lt1"/>
                          </a:solidFill>
                          <a:latin typeface="+mn-lt"/>
                          <a:ea typeface="+mn-ea"/>
                          <a:cs typeface="+mn-cs"/>
                        </a:rPr>
                        <a:t>Say</a:t>
                      </a:r>
                      <a:r>
                        <a:rPr lang="en-GB" sz="1800" b="0" i="0" u="none" strike="noStrike" kern="1200" baseline="0" dirty="0" smtClean="0">
                          <a:solidFill>
                            <a:schemeClr val="lt1"/>
                          </a:solidFill>
                          <a:latin typeface="+mn-lt"/>
                          <a:ea typeface="+mn-ea"/>
                          <a:cs typeface="+mn-cs"/>
                        </a:rPr>
                        <a:t>: say the word as you look at it, using different ways of pronouncing it if that will make it more memorable.</a:t>
                      </a:r>
                    </a:p>
                    <a:p>
                      <a:r>
                        <a:rPr lang="en-GB" sz="1800" b="1" i="0" u="none" strike="noStrike" kern="1200" baseline="0" dirty="0" smtClean="0">
                          <a:solidFill>
                            <a:schemeClr val="lt1"/>
                          </a:solidFill>
                          <a:latin typeface="+mn-lt"/>
                          <a:ea typeface="+mn-ea"/>
                          <a:cs typeface="+mn-cs"/>
                        </a:rPr>
                        <a:t>Cover</a:t>
                      </a:r>
                      <a:r>
                        <a:rPr lang="en-GB" sz="1800" b="0" i="0" u="none" strike="noStrike" kern="1200" baseline="0" dirty="0" smtClean="0">
                          <a:solidFill>
                            <a:schemeClr val="lt1"/>
                          </a:solidFill>
                          <a:latin typeface="+mn-lt"/>
                          <a:ea typeface="+mn-ea"/>
                          <a:cs typeface="+mn-cs"/>
                        </a:rPr>
                        <a:t>: cover the word.</a:t>
                      </a:r>
                    </a:p>
                    <a:p>
                      <a:r>
                        <a:rPr lang="en-GB" sz="1800" b="1" i="0" u="none" strike="noStrike" kern="1200" baseline="0" dirty="0" smtClean="0">
                          <a:solidFill>
                            <a:schemeClr val="lt1"/>
                          </a:solidFill>
                          <a:latin typeface="+mn-lt"/>
                          <a:ea typeface="+mn-ea"/>
                          <a:cs typeface="+mn-cs"/>
                        </a:rPr>
                        <a:t>Write</a:t>
                      </a:r>
                      <a:r>
                        <a:rPr lang="en-GB" sz="1800" b="0" i="0" u="none" strike="noStrike" kern="1200" baseline="0" dirty="0" smtClean="0">
                          <a:solidFill>
                            <a:schemeClr val="lt1"/>
                          </a:solidFill>
                          <a:latin typeface="+mn-lt"/>
                          <a:ea typeface="+mn-ea"/>
                          <a:cs typeface="+mn-cs"/>
                        </a:rPr>
                        <a:t>: write the word from memory, saying the word as you do so.</a:t>
                      </a:r>
                    </a:p>
                    <a:p>
                      <a:r>
                        <a:rPr lang="en-GB" sz="1800" b="1" i="0" u="none" strike="noStrike" kern="1200" baseline="0" dirty="0" smtClean="0">
                          <a:solidFill>
                            <a:schemeClr val="lt1"/>
                          </a:solidFill>
                          <a:latin typeface="+mn-lt"/>
                          <a:ea typeface="+mn-ea"/>
                          <a:cs typeface="+mn-cs"/>
                        </a:rPr>
                        <a:t>Check</a:t>
                      </a:r>
                      <a:r>
                        <a:rPr lang="en-GB" sz="1800" b="0" i="0" u="none" strike="noStrike" kern="1200" baseline="0" dirty="0" smtClean="0">
                          <a:solidFill>
                            <a:schemeClr val="lt1"/>
                          </a:solidFill>
                          <a:latin typeface="+mn-lt"/>
                          <a:ea typeface="+mn-ea"/>
                          <a:cs typeface="+mn-cs"/>
                        </a:rPr>
                        <a:t>: Have you got it right? If yes, try writing it again and again! If not, start again – look, say, cover, write, check.</a:t>
                      </a:r>
                      <a:endParaRPr lang="en-GB" dirty="0" smtClean="0"/>
                    </a:p>
                    <a:p>
                      <a:endParaRPr lang="en-GB" dirty="0"/>
                    </a:p>
                  </a:txBody>
                  <a:tcPr/>
                </a:tc>
                <a:extLst>
                  <a:ext uri="{0D108BD9-81ED-4DB2-BD59-A6C34878D82A}">
                    <a16:rowId xmlns:a16="http://schemas.microsoft.com/office/drawing/2014/main" val="2421664434"/>
                  </a:ext>
                </a:extLst>
              </a:tr>
            </a:tbl>
          </a:graphicData>
        </a:graphic>
      </p:graphicFrame>
    </p:spTree>
    <p:extLst>
      <p:ext uri="{BB962C8B-B14F-4D97-AF65-F5344CB8AC3E}">
        <p14:creationId xmlns:p14="http://schemas.microsoft.com/office/powerpoint/2010/main" val="11173703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spelling strategies are taught?</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39203370"/>
              </p:ext>
            </p:extLst>
          </p:nvPr>
        </p:nvGraphicFramePr>
        <p:xfrm>
          <a:off x="1066800" y="2103438"/>
          <a:ext cx="10058400" cy="3383280"/>
        </p:xfrm>
        <a:graphic>
          <a:graphicData uri="http://schemas.openxmlformats.org/drawingml/2006/table">
            <a:tbl>
              <a:tblPr firstRow="1" bandRow="1">
                <a:tableStyleId>{5C22544A-7EE6-4342-B048-85BDC9FD1C3A}</a:tableStyleId>
              </a:tblPr>
              <a:tblGrid>
                <a:gridCol w="2119745">
                  <a:extLst>
                    <a:ext uri="{9D8B030D-6E8A-4147-A177-3AD203B41FA5}">
                      <a16:colId xmlns:a16="http://schemas.microsoft.com/office/drawing/2014/main" val="3747041227"/>
                    </a:ext>
                  </a:extLst>
                </a:gridCol>
                <a:gridCol w="7938655">
                  <a:extLst>
                    <a:ext uri="{9D8B030D-6E8A-4147-A177-3AD203B41FA5}">
                      <a16:colId xmlns:a16="http://schemas.microsoft.com/office/drawing/2014/main" val="921852024"/>
                    </a:ext>
                  </a:extLst>
                </a:gridCol>
              </a:tblGrid>
              <a:tr h="370840">
                <a:tc>
                  <a:txBody>
                    <a:bodyPr/>
                    <a:lstStyle/>
                    <a:p>
                      <a:r>
                        <a:rPr lang="en-GB" sz="1800" b="1" i="0" u="none" strike="noStrike" kern="1200" baseline="0" dirty="0" smtClean="0">
                          <a:solidFill>
                            <a:schemeClr val="lt1"/>
                          </a:solidFill>
                          <a:latin typeface="+mn-lt"/>
                          <a:ea typeface="+mn-ea"/>
                          <a:cs typeface="+mn-cs"/>
                        </a:rPr>
                        <a:t>Trace, copy and</a:t>
                      </a:r>
                    </a:p>
                    <a:p>
                      <a:r>
                        <a:rPr lang="en-GB" sz="1800" b="1" i="0" u="none" strike="noStrike" kern="1200" baseline="0" dirty="0" smtClean="0">
                          <a:solidFill>
                            <a:schemeClr val="lt1"/>
                          </a:solidFill>
                          <a:latin typeface="+mn-lt"/>
                          <a:ea typeface="+mn-ea"/>
                          <a:cs typeface="+mn-cs"/>
                        </a:rPr>
                        <a:t>replicate</a:t>
                      </a:r>
                    </a:p>
                    <a:p>
                      <a:r>
                        <a:rPr lang="en-GB" sz="1800" b="1" i="0" u="none" strike="noStrike" kern="1200" baseline="0" dirty="0" smtClean="0">
                          <a:solidFill>
                            <a:schemeClr val="lt1"/>
                          </a:solidFill>
                          <a:latin typeface="+mn-lt"/>
                          <a:ea typeface="+mn-ea"/>
                          <a:cs typeface="+mn-cs"/>
                        </a:rPr>
                        <a:t>(and then check)</a:t>
                      </a:r>
                    </a:p>
                  </a:txBody>
                  <a:tcPr/>
                </a:tc>
                <a:tc>
                  <a:txBody>
                    <a:bodyPr/>
                    <a:lstStyle/>
                    <a:p>
                      <a:r>
                        <a:rPr lang="en-GB" sz="1800" b="0" i="0" u="none" strike="noStrike" kern="1200" baseline="0" dirty="0" smtClean="0">
                          <a:solidFill>
                            <a:schemeClr val="lt1"/>
                          </a:solidFill>
                          <a:latin typeface="+mn-lt"/>
                          <a:ea typeface="+mn-ea"/>
                          <a:cs typeface="+mn-cs"/>
                        </a:rPr>
                        <a:t>This is a similar learning process to ‘look, say, cover, write, check’ but is</a:t>
                      </a:r>
                    </a:p>
                    <a:p>
                      <a:r>
                        <a:rPr lang="en-GB" sz="1800" b="0" i="0" u="none" strike="noStrike" kern="1200" baseline="0" dirty="0" smtClean="0">
                          <a:solidFill>
                            <a:schemeClr val="lt1"/>
                          </a:solidFill>
                          <a:latin typeface="+mn-lt"/>
                          <a:ea typeface="+mn-ea"/>
                          <a:cs typeface="+mn-cs"/>
                        </a:rPr>
                        <a:t>about developing automaticity and muscle memory.</a:t>
                      </a:r>
                    </a:p>
                    <a:p>
                      <a:r>
                        <a:rPr lang="en-GB" sz="1800" b="0" i="0" u="none" strike="noStrike" kern="1200" baseline="0" dirty="0" smtClean="0">
                          <a:solidFill>
                            <a:schemeClr val="lt1"/>
                          </a:solidFill>
                          <a:latin typeface="+mn-lt"/>
                          <a:ea typeface="+mn-ea"/>
                          <a:cs typeface="+mn-cs"/>
                        </a:rPr>
                        <a:t>Write the word out on a sheet of paper ensuring that it is spelt correctly and it is large enough to trace over. Trace over the word and say it at the same time. Move next to the word you have just written and write it out as you say it. Turn the page over and write the word as you say it, and then check that you have spelt it correctly.</a:t>
                      </a:r>
                    </a:p>
                    <a:p>
                      <a:r>
                        <a:rPr lang="en-GB" sz="1800" b="0" i="0" u="none" strike="noStrike" kern="1200" baseline="0" dirty="0" smtClean="0">
                          <a:solidFill>
                            <a:schemeClr val="lt1"/>
                          </a:solidFill>
                          <a:latin typeface="+mn-lt"/>
                          <a:ea typeface="+mn-ea"/>
                          <a:cs typeface="+mn-cs"/>
                        </a:rPr>
                        <a:t>If this is easy, do the same process for two different words at the same</a:t>
                      </a:r>
                    </a:p>
                    <a:p>
                      <a:r>
                        <a:rPr lang="en-GB" sz="1800" b="0" i="0" u="none" strike="noStrike" kern="1200" baseline="0" dirty="0" smtClean="0">
                          <a:solidFill>
                            <a:schemeClr val="lt1"/>
                          </a:solidFill>
                          <a:latin typeface="+mn-lt"/>
                          <a:ea typeface="+mn-ea"/>
                          <a:cs typeface="+mn-cs"/>
                        </a:rPr>
                        <a:t>time. Once you have written all your words this way and feel confident, miss out the tracing and copying or the tracing alone and just write the words.</a:t>
                      </a:r>
                      <a:endParaRPr lang="en-GB" sz="1000" b="1" i="0" u="none" strike="noStrike" baseline="0" dirty="0" smtClean="0">
                        <a:latin typeface="CenturyGothic-Bold"/>
                      </a:endParaRPr>
                    </a:p>
                    <a:p>
                      <a:pPr algn="l"/>
                      <a:endParaRPr lang="en-GB" dirty="0"/>
                    </a:p>
                  </a:txBody>
                  <a:tcPr/>
                </a:tc>
                <a:extLst>
                  <a:ext uri="{0D108BD9-81ED-4DB2-BD59-A6C34878D82A}">
                    <a16:rowId xmlns:a16="http://schemas.microsoft.com/office/drawing/2014/main" val="2421664434"/>
                  </a:ext>
                </a:extLst>
              </a:tr>
            </a:tbl>
          </a:graphicData>
        </a:graphic>
      </p:graphicFrame>
    </p:spTree>
    <p:extLst>
      <p:ext uri="{BB962C8B-B14F-4D97-AF65-F5344CB8AC3E}">
        <p14:creationId xmlns:p14="http://schemas.microsoft.com/office/powerpoint/2010/main" val="32384085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spelling strategies are taught?</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75169151"/>
              </p:ext>
            </p:extLst>
          </p:nvPr>
        </p:nvGraphicFramePr>
        <p:xfrm>
          <a:off x="1066800" y="2103438"/>
          <a:ext cx="10058400" cy="3200400"/>
        </p:xfrm>
        <a:graphic>
          <a:graphicData uri="http://schemas.openxmlformats.org/drawingml/2006/table">
            <a:tbl>
              <a:tblPr firstRow="1" bandRow="1">
                <a:tableStyleId>{5C22544A-7EE6-4342-B048-85BDC9FD1C3A}</a:tableStyleId>
              </a:tblPr>
              <a:tblGrid>
                <a:gridCol w="2119745">
                  <a:extLst>
                    <a:ext uri="{9D8B030D-6E8A-4147-A177-3AD203B41FA5}">
                      <a16:colId xmlns:a16="http://schemas.microsoft.com/office/drawing/2014/main" val="3747041227"/>
                    </a:ext>
                  </a:extLst>
                </a:gridCol>
                <a:gridCol w="7938655">
                  <a:extLst>
                    <a:ext uri="{9D8B030D-6E8A-4147-A177-3AD203B41FA5}">
                      <a16:colId xmlns:a16="http://schemas.microsoft.com/office/drawing/2014/main" val="921852024"/>
                    </a:ext>
                  </a:extLst>
                </a:gridCol>
              </a:tblGrid>
              <a:tr h="370840">
                <a:tc>
                  <a:txBody>
                    <a:bodyPr/>
                    <a:lstStyle/>
                    <a:p>
                      <a:r>
                        <a:rPr lang="en-GB" sz="1800" b="1" i="0" u="none" strike="noStrike" kern="1200" baseline="0" dirty="0" smtClean="0">
                          <a:solidFill>
                            <a:schemeClr val="lt1"/>
                          </a:solidFill>
                          <a:latin typeface="+mn-lt"/>
                          <a:ea typeface="+mn-ea"/>
                          <a:cs typeface="+mn-cs"/>
                        </a:rPr>
                        <a:t>Segmentation</a:t>
                      </a:r>
                    </a:p>
                    <a:p>
                      <a:r>
                        <a:rPr lang="en-GB" sz="1800" b="1" i="0" u="none" strike="noStrike" kern="1200" baseline="0" dirty="0" smtClean="0">
                          <a:solidFill>
                            <a:schemeClr val="lt1"/>
                          </a:solidFill>
                          <a:latin typeface="+mn-lt"/>
                          <a:ea typeface="+mn-ea"/>
                          <a:cs typeface="+mn-cs"/>
                        </a:rPr>
                        <a:t>strategy</a:t>
                      </a:r>
                    </a:p>
                  </a:txBody>
                  <a:tcPr/>
                </a:tc>
                <a:tc>
                  <a:txBody>
                    <a:bodyPr/>
                    <a:lstStyle/>
                    <a:p>
                      <a:r>
                        <a:rPr lang="en-GB" sz="1800" b="0" i="0" u="none" strike="noStrike" kern="1200" baseline="0" dirty="0" smtClean="0">
                          <a:solidFill>
                            <a:schemeClr val="lt1"/>
                          </a:solidFill>
                          <a:latin typeface="+mn-lt"/>
                          <a:ea typeface="+mn-ea"/>
                          <a:cs typeface="+mn-cs"/>
                        </a:rPr>
                        <a:t>The splitting of a word into its constituent phonemes in the correct order to support spelling.</a:t>
                      </a:r>
                      <a:endParaRPr lang="en-GB" sz="1800" b="1" i="0" u="none" strike="noStrike" kern="1200" baseline="0" dirty="0" smtClean="0">
                        <a:solidFill>
                          <a:schemeClr val="lt1"/>
                        </a:solidFill>
                        <a:latin typeface="+mn-lt"/>
                        <a:ea typeface="+mn-ea"/>
                        <a:cs typeface="+mn-cs"/>
                      </a:endParaRPr>
                    </a:p>
                    <a:p>
                      <a:pPr algn="l"/>
                      <a:endParaRPr lang="en-GB" dirty="0"/>
                    </a:p>
                  </a:txBody>
                  <a:tcPr/>
                </a:tc>
                <a:extLst>
                  <a:ext uri="{0D108BD9-81ED-4DB2-BD59-A6C34878D82A}">
                    <a16:rowId xmlns:a16="http://schemas.microsoft.com/office/drawing/2014/main" val="2421664434"/>
                  </a:ext>
                </a:extLst>
              </a:tr>
              <a:tr h="370840">
                <a:tc>
                  <a:txBody>
                    <a:bodyPr/>
                    <a:lstStyle/>
                    <a:p>
                      <a:r>
                        <a:rPr lang="en-GB" sz="1800" b="1" i="0" u="none" strike="noStrike" kern="1200" baseline="0" dirty="0" err="1" smtClean="0">
                          <a:solidFill>
                            <a:schemeClr val="dk1"/>
                          </a:solidFill>
                          <a:latin typeface="+mn-lt"/>
                          <a:ea typeface="+mn-ea"/>
                          <a:cs typeface="+mn-cs"/>
                        </a:rPr>
                        <a:t>Quickwrite</a:t>
                      </a:r>
                      <a:endParaRPr lang="en-GB" sz="1800" b="1" i="0" u="none" strike="noStrike" kern="1200" baseline="0" dirty="0" smtClean="0">
                        <a:solidFill>
                          <a:schemeClr val="dk1"/>
                        </a:solidFill>
                        <a:latin typeface="+mn-lt"/>
                        <a:ea typeface="+mn-ea"/>
                        <a:cs typeface="+mn-cs"/>
                      </a:endParaRPr>
                    </a:p>
                  </a:txBody>
                  <a:tcPr/>
                </a:tc>
                <a:tc>
                  <a:txBody>
                    <a:bodyPr/>
                    <a:lstStyle/>
                    <a:p>
                      <a:r>
                        <a:rPr lang="en-GB" sz="1800" b="0" i="0" u="none" strike="noStrike" kern="1200" baseline="0" dirty="0" smtClean="0">
                          <a:solidFill>
                            <a:schemeClr val="dk1"/>
                          </a:solidFill>
                          <a:latin typeface="+mn-lt"/>
                          <a:ea typeface="+mn-ea"/>
                          <a:cs typeface="+mn-cs"/>
                        </a:rPr>
                        <a:t>Writing the words linked to the teaching focus with speed and fluency. The aim is to write as many words as possible within a time constraint. Pupils can write words provided by the teacher or generate their own examples. For example, in two minutes write as many words as possible with the /</a:t>
                      </a:r>
                      <a:r>
                        <a:rPr lang="en-GB" sz="1800" b="0" i="0" u="none" strike="noStrike" kern="1200" baseline="0" dirty="0" err="1" smtClean="0">
                          <a:solidFill>
                            <a:schemeClr val="dk1"/>
                          </a:solidFill>
                          <a:latin typeface="+mn-lt"/>
                          <a:ea typeface="+mn-ea"/>
                          <a:cs typeface="+mn-cs"/>
                        </a:rPr>
                        <a:t>i</a:t>
                      </a:r>
                      <a:r>
                        <a:rPr lang="en-GB" sz="1800" b="0" i="0" u="none" strike="noStrike" kern="1200" baseline="0" dirty="0" smtClean="0">
                          <a:solidFill>
                            <a:schemeClr val="dk1"/>
                          </a:solidFill>
                          <a:latin typeface="+mn-lt"/>
                          <a:ea typeface="+mn-ea"/>
                          <a:cs typeface="+mn-cs"/>
                        </a:rPr>
                        <a:t>ː/ phoneme. This can be turned into a variety of competitive games including working in teams and developing relay race approaches.</a:t>
                      </a:r>
                      <a:endParaRPr lang="en-GB" sz="1800" b="1" i="0" u="none" strike="noStrike" kern="1200" baseline="0" dirty="0" smtClean="0">
                        <a:solidFill>
                          <a:schemeClr val="lt1"/>
                        </a:solidFill>
                        <a:latin typeface="+mn-lt"/>
                        <a:ea typeface="+mn-ea"/>
                        <a:cs typeface="+mn-cs"/>
                      </a:endParaRPr>
                    </a:p>
                    <a:p>
                      <a:pPr algn="l"/>
                      <a:endParaRPr lang="en-GB" dirty="0"/>
                    </a:p>
                  </a:txBody>
                  <a:tcPr/>
                </a:tc>
                <a:extLst>
                  <a:ext uri="{0D108BD9-81ED-4DB2-BD59-A6C34878D82A}">
                    <a16:rowId xmlns:a16="http://schemas.microsoft.com/office/drawing/2014/main" val="1103083424"/>
                  </a:ext>
                </a:extLst>
              </a:tr>
            </a:tbl>
          </a:graphicData>
        </a:graphic>
      </p:graphicFrame>
    </p:spTree>
    <p:extLst>
      <p:ext uri="{BB962C8B-B14F-4D97-AF65-F5344CB8AC3E}">
        <p14:creationId xmlns:p14="http://schemas.microsoft.com/office/powerpoint/2010/main" val="34546747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spelling strategies are taught?</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415264363"/>
              </p:ext>
            </p:extLst>
          </p:nvPr>
        </p:nvGraphicFramePr>
        <p:xfrm>
          <a:off x="1066800" y="1840201"/>
          <a:ext cx="10058400" cy="4260923"/>
        </p:xfrm>
        <a:graphic>
          <a:graphicData uri="http://schemas.openxmlformats.org/drawingml/2006/table">
            <a:tbl>
              <a:tblPr firstRow="1" bandRow="1">
                <a:tableStyleId>{5C22544A-7EE6-4342-B048-85BDC9FD1C3A}</a:tableStyleId>
              </a:tblPr>
              <a:tblGrid>
                <a:gridCol w="2119745">
                  <a:extLst>
                    <a:ext uri="{9D8B030D-6E8A-4147-A177-3AD203B41FA5}">
                      <a16:colId xmlns:a16="http://schemas.microsoft.com/office/drawing/2014/main" val="3747041227"/>
                    </a:ext>
                  </a:extLst>
                </a:gridCol>
                <a:gridCol w="7938655">
                  <a:extLst>
                    <a:ext uri="{9D8B030D-6E8A-4147-A177-3AD203B41FA5}">
                      <a16:colId xmlns:a16="http://schemas.microsoft.com/office/drawing/2014/main" val="921852024"/>
                    </a:ext>
                  </a:extLst>
                </a:gridCol>
              </a:tblGrid>
              <a:tr h="2814926">
                <a:tc>
                  <a:txBody>
                    <a:bodyPr/>
                    <a:lstStyle/>
                    <a:p>
                      <a:r>
                        <a:rPr lang="en-GB" sz="1800" b="1" i="0" u="none" strike="noStrike" kern="1200" baseline="0" dirty="0" smtClean="0">
                          <a:solidFill>
                            <a:schemeClr val="lt1"/>
                          </a:solidFill>
                          <a:latin typeface="+mn-lt"/>
                          <a:ea typeface="+mn-ea"/>
                          <a:cs typeface="+mn-cs"/>
                        </a:rPr>
                        <a:t>Drawing around</a:t>
                      </a:r>
                    </a:p>
                    <a:p>
                      <a:r>
                        <a:rPr lang="en-GB" sz="1800" b="1" i="0" u="none" strike="noStrike" kern="1200" baseline="0" dirty="0" smtClean="0">
                          <a:solidFill>
                            <a:schemeClr val="lt1"/>
                          </a:solidFill>
                          <a:latin typeface="+mn-lt"/>
                          <a:ea typeface="+mn-ea"/>
                          <a:cs typeface="+mn-cs"/>
                        </a:rPr>
                        <a:t>the word to show</a:t>
                      </a:r>
                    </a:p>
                    <a:p>
                      <a:r>
                        <a:rPr lang="en-GB" sz="1800" b="1" i="0" u="none" strike="noStrike" kern="1200" baseline="0" dirty="0" smtClean="0">
                          <a:solidFill>
                            <a:schemeClr val="lt1"/>
                          </a:solidFill>
                          <a:latin typeface="+mn-lt"/>
                          <a:ea typeface="+mn-ea"/>
                          <a:cs typeface="+mn-cs"/>
                        </a:rPr>
                        <a:t>the shape</a:t>
                      </a:r>
                    </a:p>
                    <a:p>
                      <a:endParaRPr lang="en-GB" sz="1800" b="1" i="0" u="none" strike="noStrike" kern="1200" baseline="0" dirty="0" smtClean="0">
                        <a:solidFill>
                          <a:schemeClr val="lt1"/>
                        </a:solidFill>
                        <a:latin typeface="+mn-lt"/>
                        <a:ea typeface="+mn-ea"/>
                        <a:cs typeface="+mn-cs"/>
                      </a:endParaRPr>
                    </a:p>
                  </a:txBody>
                  <a:tcPr/>
                </a:tc>
                <a:tc>
                  <a:txBody>
                    <a:bodyPr/>
                    <a:lstStyle/>
                    <a:p>
                      <a:r>
                        <a:rPr lang="en-GB" sz="1800" b="0" i="0" u="none" strike="noStrike" kern="1200" baseline="0" dirty="0" smtClean="0">
                          <a:solidFill>
                            <a:schemeClr val="lt1"/>
                          </a:solidFill>
                          <a:latin typeface="+mn-lt"/>
                          <a:ea typeface="+mn-ea"/>
                          <a:cs typeface="+mn-cs"/>
                        </a:rPr>
                        <a:t>Draw around the words making a clear distinction in size where there</a:t>
                      </a:r>
                    </a:p>
                    <a:p>
                      <a:r>
                        <a:rPr lang="en-GB" sz="1800" b="0" i="0" u="none" strike="noStrike" kern="1200" baseline="0" dirty="0" smtClean="0">
                          <a:solidFill>
                            <a:schemeClr val="lt1"/>
                          </a:solidFill>
                          <a:latin typeface="+mn-lt"/>
                          <a:ea typeface="+mn-ea"/>
                          <a:cs typeface="+mn-cs"/>
                        </a:rPr>
                        <a:t>are ascenders and descenders. Look carefully at the shape of the word and the letters in each box. Now try to write the word making sure that you get the same shape.</a:t>
                      </a: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dirty="0"/>
                    </a:p>
                  </a:txBody>
                  <a:tcPr/>
                </a:tc>
                <a:extLst>
                  <a:ext uri="{0D108BD9-81ED-4DB2-BD59-A6C34878D82A}">
                    <a16:rowId xmlns:a16="http://schemas.microsoft.com/office/drawing/2014/main" val="2421664434"/>
                  </a:ext>
                </a:extLst>
              </a:tr>
              <a:tr h="1426283">
                <a:tc>
                  <a:txBody>
                    <a:bodyPr/>
                    <a:lstStyle/>
                    <a:p>
                      <a:r>
                        <a:rPr lang="en-GB" sz="1800" b="1" i="0" u="none" strike="noStrike" kern="1200" baseline="0" dirty="0" smtClean="0">
                          <a:solidFill>
                            <a:schemeClr val="dk1"/>
                          </a:solidFill>
                          <a:latin typeface="+mn-lt"/>
                          <a:ea typeface="+mn-ea"/>
                          <a:cs typeface="+mn-cs"/>
                        </a:rPr>
                        <a:t>Words without</a:t>
                      </a:r>
                    </a:p>
                    <a:p>
                      <a:r>
                        <a:rPr lang="en-GB" sz="1800" b="1" i="0" u="none" strike="noStrike" kern="1200" baseline="0" dirty="0" smtClean="0">
                          <a:solidFill>
                            <a:schemeClr val="dk1"/>
                          </a:solidFill>
                          <a:latin typeface="+mn-lt"/>
                          <a:ea typeface="+mn-ea"/>
                          <a:cs typeface="+mn-cs"/>
                        </a:rPr>
                        <a:t>vowels</a:t>
                      </a:r>
                    </a:p>
                    <a:p>
                      <a:endParaRPr lang="en-GB" sz="1800" b="1" i="0" u="none" strike="noStrike" kern="1200" baseline="0" dirty="0" smtClean="0">
                        <a:solidFill>
                          <a:schemeClr val="dk1"/>
                        </a:solidFill>
                        <a:latin typeface="+mn-lt"/>
                        <a:ea typeface="+mn-ea"/>
                        <a:cs typeface="+mn-cs"/>
                      </a:endParaRPr>
                    </a:p>
                  </a:txBody>
                  <a:tcPr/>
                </a:tc>
                <a:tc>
                  <a:txBody>
                    <a:bodyPr/>
                    <a:lstStyle/>
                    <a:p>
                      <a:r>
                        <a:rPr lang="en-GB" sz="1800" b="0" i="0" u="none" strike="noStrike" kern="1200" baseline="0" dirty="0" smtClean="0">
                          <a:solidFill>
                            <a:schemeClr val="dk1"/>
                          </a:solidFill>
                          <a:latin typeface="+mn-lt"/>
                          <a:ea typeface="+mn-ea"/>
                          <a:cs typeface="+mn-cs"/>
                        </a:rPr>
                        <a:t>This strategy is useful where the vowel choices are the challenge in the words. Write the words without the vowels and pupils have to choose the correct grapheme to put in the space. For example, for the word </a:t>
                      </a:r>
                      <a:r>
                        <a:rPr lang="en-GB" sz="1800" b="0" i="1" u="none" strike="noStrike" kern="1200" baseline="0" dirty="0" smtClean="0">
                          <a:solidFill>
                            <a:schemeClr val="dk1"/>
                          </a:solidFill>
                          <a:latin typeface="+mn-lt"/>
                          <a:ea typeface="+mn-ea"/>
                          <a:cs typeface="+mn-cs"/>
                        </a:rPr>
                        <a:t>fi </a:t>
                      </a:r>
                      <a:r>
                        <a:rPr lang="en-GB" sz="1800" b="0" i="1" u="none" strike="noStrike" kern="1200" baseline="0" dirty="0" err="1" smtClean="0">
                          <a:solidFill>
                            <a:schemeClr val="dk1"/>
                          </a:solidFill>
                          <a:latin typeface="+mn-lt"/>
                          <a:ea typeface="+mn-ea"/>
                          <a:cs typeface="+mn-cs"/>
                        </a:rPr>
                        <a:t>eld</a:t>
                      </a:r>
                      <a:r>
                        <a:rPr lang="en-GB" sz="1800" b="0" i="0" u="none" strike="noStrike" kern="1200" baseline="0" dirty="0" smtClean="0">
                          <a:solidFill>
                            <a:schemeClr val="dk1"/>
                          </a:solidFill>
                          <a:latin typeface="+mn-lt"/>
                          <a:ea typeface="+mn-ea"/>
                          <a:cs typeface="+mn-cs"/>
                        </a:rPr>
                        <a:t>:</a:t>
                      </a:r>
                      <a:endParaRPr lang="en-GB" dirty="0"/>
                    </a:p>
                  </a:txBody>
                  <a:tcPr/>
                </a:tc>
                <a:extLst>
                  <a:ext uri="{0D108BD9-81ED-4DB2-BD59-A6C34878D82A}">
                    <a16:rowId xmlns:a16="http://schemas.microsoft.com/office/drawing/2014/main" val="1103083424"/>
                  </a:ext>
                </a:extLst>
              </a:tr>
            </a:tbl>
          </a:graphicData>
        </a:graphic>
      </p:graphicFrame>
      <p:pic>
        <p:nvPicPr>
          <p:cNvPr id="3" name="Picture 2"/>
          <p:cNvPicPr>
            <a:picLocks noChangeAspect="1"/>
          </p:cNvPicPr>
          <p:nvPr/>
        </p:nvPicPr>
        <p:blipFill>
          <a:blip r:embed="rId2"/>
          <a:stretch>
            <a:fillRect/>
          </a:stretch>
        </p:blipFill>
        <p:spPr>
          <a:xfrm>
            <a:off x="4430616" y="3087111"/>
            <a:ext cx="4161374" cy="1368910"/>
          </a:xfrm>
          <a:prstGeom prst="rect">
            <a:avLst/>
          </a:prstGeom>
        </p:spPr>
      </p:pic>
    </p:spTree>
    <p:extLst>
      <p:ext uri="{BB962C8B-B14F-4D97-AF65-F5344CB8AC3E}">
        <p14:creationId xmlns:p14="http://schemas.microsoft.com/office/powerpoint/2010/main" val="29338190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spelling strategies are taught?</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49581812"/>
              </p:ext>
            </p:extLst>
          </p:nvPr>
        </p:nvGraphicFramePr>
        <p:xfrm>
          <a:off x="1066800" y="2241982"/>
          <a:ext cx="10058400" cy="3108960"/>
        </p:xfrm>
        <a:graphic>
          <a:graphicData uri="http://schemas.openxmlformats.org/drawingml/2006/table">
            <a:tbl>
              <a:tblPr firstRow="1" bandRow="1">
                <a:tableStyleId>{5C22544A-7EE6-4342-B048-85BDC9FD1C3A}</a:tableStyleId>
              </a:tblPr>
              <a:tblGrid>
                <a:gridCol w="2119745">
                  <a:extLst>
                    <a:ext uri="{9D8B030D-6E8A-4147-A177-3AD203B41FA5}">
                      <a16:colId xmlns:a16="http://schemas.microsoft.com/office/drawing/2014/main" val="3747041227"/>
                    </a:ext>
                  </a:extLst>
                </a:gridCol>
                <a:gridCol w="7938655">
                  <a:extLst>
                    <a:ext uri="{9D8B030D-6E8A-4147-A177-3AD203B41FA5}">
                      <a16:colId xmlns:a16="http://schemas.microsoft.com/office/drawing/2014/main" val="921852024"/>
                    </a:ext>
                  </a:extLst>
                </a:gridCol>
              </a:tblGrid>
              <a:tr h="2814926">
                <a:tc>
                  <a:txBody>
                    <a:bodyPr/>
                    <a:lstStyle/>
                    <a:p>
                      <a:r>
                        <a:rPr lang="en-GB" sz="1800" b="1" i="0" u="none" strike="noStrike" kern="1200" baseline="0" dirty="0" smtClean="0">
                          <a:solidFill>
                            <a:schemeClr val="lt1"/>
                          </a:solidFill>
                          <a:latin typeface="+mn-lt"/>
                          <a:ea typeface="+mn-ea"/>
                          <a:cs typeface="+mn-cs"/>
                        </a:rPr>
                        <a:t>Drawing an image</a:t>
                      </a:r>
                    </a:p>
                    <a:p>
                      <a:r>
                        <a:rPr lang="en-GB" sz="1800" b="1" i="0" u="none" strike="noStrike" kern="1200" baseline="0" dirty="0" smtClean="0">
                          <a:solidFill>
                            <a:schemeClr val="lt1"/>
                          </a:solidFill>
                          <a:latin typeface="+mn-lt"/>
                          <a:ea typeface="+mn-ea"/>
                          <a:cs typeface="+mn-cs"/>
                        </a:rPr>
                        <a:t>around the word</a:t>
                      </a:r>
                    </a:p>
                  </a:txBody>
                  <a:tcPr/>
                </a:tc>
                <a:tc>
                  <a:txBody>
                    <a:bodyPr/>
                    <a:lstStyle/>
                    <a:p>
                      <a:r>
                        <a:rPr lang="en-GB" sz="1800" b="0" i="0" u="none" strike="noStrike" kern="1200" baseline="0" dirty="0" smtClean="0">
                          <a:solidFill>
                            <a:schemeClr val="lt1"/>
                          </a:solidFill>
                          <a:latin typeface="+mn-lt"/>
                          <a:ea typeface="+mn-ea"/>
                          <a:cs typeface="+mn-cs"/>
                        </a:rPr>
                        <a:t>This strategy is all about making a word memorable. It links to meaning in order to try to make the spelling noticeable.</a:t>
                      </a:r>
                    </a:p>
                    <a:p>
                      <a:r>
                        <a:rPr lang="en-GB" sz="1800" b="0" i="0" u="none" strike="noStrike" kern="1200" baseline="0" dirty="0" smtClean="0">
                          <a:solidFill>
                            <a:schemeClr val="lt1"/>
                          </a:solidFill>
                          <a:latin typeface="+mn-lt"/>
                          <a:ea typeface="+mn-ea"/>
                          <a:cs typeface="+mn-cs"/>
                        </a:rPr>
                        <a:t>You can’t use this method as your main method of learning spellings, but it might work on those that are just a little more difficult to remember.</a:t>
                      </a:r>
                      <a:endParaRPr lang="en-GB" sz="1800" b="1"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dirty="0"/>
                    </a:p>
                  </a:txBody>
                  <a:tcPr/>
                </a:tc>
                <a:extLst>
                  <a:ext uri="{0D108BD9-81ED-4DB2-BD59-A6C34878D82A}">
                    <a16:rowId xmlns:a16="http://schemas.microsoft.com/office/drawing/2014/main" val="2421664434"/>
                  </a:ext>
                </a:extLst>
              </a:tr>
            </a:tbl>
          </a:graphicData>
        </a:graphic>
      </p:graphicFrame>
      <p:pic>
        <p:nvPicPr>
          <p:cNvPr id="4" name="Picture 3"/>
          <p:cNvPicPr>
            <a:picLocks noChangeAspect="1"/>
          </p:cNvPicPr>
          <p:nvPr/>
        </p:nvPicPr>
        <p:blipFill>
          <a:blip r:embed="rId2"/>
          <a:stretch>
            <a:fillRect/>
          </a:stretch>
        </p:blipFill>
        <p:spPr>
          <a:xfrm>
            <a:off x="4700631" y="3599728"/>
            <a:ext cx="4041588" cy="1590176"/>
          </a:xfrm>
          <a:prstGeom prst="rect">
            <a:avLst/>
          </a:prstGeom>
        </p:spPr>
      </p:pic>
    </p:spTree>
    <p:extLst>
      <p:ext uri="{BB962C8B-B14F-4D97-AF65-F5344CB8AC3E}">
        <p14:creationId xmlns:p14="http://schemas.microsoft.com/office/powerpoint/2010/main" val="14957004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spelling strategies are taught?</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82649679"/>
              </p:ext>
            </p:extLst>
          </p:nvPr>
        </p:nvGraphicFramePr>
        <p:xfrm>
          <a:off x="1066800" y="2014194"/>
          <a:ext cx="10377055" cy="3181261"/>
        </p:xfrm>
        <a:graphic>
          <a:graphicData uri="http://schemas.openxmlformats.org/drawingml/2006/table">
            <a:tbl>
              <a:tblPr firstRow="1" bandRow="1">
                <a:tableStyleId>{5C22544A-7EE6-4342-B048-85BDC9FD1C3A}</a:tableStyleId>
              </a:tblPr>
              <a:tblGrid>
                <a:gridCol w="1222239">
                  <a:extLst>
                    <a:ext uri="{9D8B030D-6E8A-4147-A177-3AD203B41FA5}">
                      <a16:colId xmlns:a16="http://schemas.microsoft.com/office/drawing/2014/main" val="3747041227"/>
                    </a:ext>
                  </a:extLst>
                </a:gridCol>
                <a:gridCol w="5774306">
                  <a:extLst>
                    <a:ext uri="{9D8B030D-6E8A-4147-A177-3AD203B41FA5}">
                      <a16:colId xmlns:a16="http://schemas.microsoft.com/office/drawing/2014/main" val="921852024"/>
                    </a:ext>
                  </a:extLst>
                </a:gridCol>
                <a:gridCol w="3380510">
                  <a:extLst>
                    <a:ext uri="{9D8B030D-6E8A-4147-A177-3AD203B41FA5}">
                      <a16:colId xmlns:a16="http://schemas.microsoft.com/office/drawing/2014/main" val="2241040065"/>
                    </a:ext>
                  </a:extLst>
                </a:gridCol>
              </a:tblGrid>
              <a:tr h="3181261">
                <a:tc>
                  <a:txBody>
                    <a:bodyPr/>
                    <a:lstStyle/>
                    <a:p>
                      <a:endParaRPr lang="en-GB" sz="1800" b="1" i="0" u="none" strike="noStrike" kern="1200" baseline="0" dirty="0" smtClean="0">
                        <a:solidFill>
                          <a:schemeClr val="lt1"/>
                        </a:solidFill>
                        <a:latin typeface="+mn-lt"/>
                        <a:ea typeface="+mn-ea"/>
                        <a:cs typeface="+mn-cs"/>
                      </a:endParaRPr>
                    </a:p>
                    <a:p>
                      <a:r>
                        <a:rPr lang="en-GB" sz="1800" b="1" i="0" u="none" strike="noStrike" kern="1200" baseline="0" dirty="0" smtClean="0">
                          <a:solidFill>
                            <a:schemeClr val="lt1"/>
                          </a:solidFill>
                          <a:latin typeface="+mn-lt"/>
                          <a:ea typeface="+mn-ea"/>
                          <a:cs typeface="+mn-cs"/>
                        </a:rPr>
                        <a:t>Pyramid words</a:t>
                      </a:r>
                    </a:p>
                  </a:txBody>
                  <a:tcPr/>
                </a:tc>
                <a:tc>
                  <a:txBody>
                    <a:bodyPr/>
                    <a:lstStyle/>
                    <a:p>
                      <a:endParaRPr lang="en-GB" sz="1800" b="0" i="0" u="none" strike="noStrike" kern="1200" baseline="0" dirty="0" smtClean="0">
                        <a:solidFill>
                          <a:schemeClr val="lt1"/>
                        </a:solidFill>
                        <a:latin typeface="+mn-lt"/>
                        <a:ea typeface="+mn-ea"/>
                        <a:cs typeface="+mn-cs"/>
                      </a:endParaRPr>
                    </a:p>
                    <a:p>
                      <a:r>
                        <a:rPr lang="en-GB" sz="1800" b="0" i="0" u="none" strike="noStrike" kern="1200" baseline="0" dirty="0" smtClean="0">
                          <a:solidFill>
                            <a:schemeClr val="lt1"/>
                          </a:solidFill>
                          <a:latin typeface="+mn-lt"/>
                          <a:ea typeface="+mn-ea"/>
                          <a:cs typeface="+mn-cs"/>
                        </a:rPr>
                        <a:t>This method of learning words forces you to think of each letter separately.</a:t>
                      </a:r>
                    </a:p>
                    <a:p>
                      <a:r>
                        <a:rPr lang="en-GB" sz="1800" b="0" i="0" u="none" strike="noStrike" kern="1200" baseline="0" dirty="0" smtClean="0">
                          <a:solidFill>
                            <a:schemeClr val="lt1"/>
                          </a:solidFill>
                          <a:latin typeface="+mn-lt"/>
                          <a:ea typeface="+mn-ea"/>
                          <a:cs typeface="+mn-cs"/>
                        </a:rPr>
                        <a:t>You can then reverse the process so that you end up with a diamond.</a:t>
                      </a:r>
                      <a:endParaRPr lang="en-GB" sz="1800" b="1"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sz="1800" b="0" i="0" u="none" strike="noStrike" kern="1200" baseline="0" dirty="0" smtClean="0">
                        <a:solidFill>
                          <a:schemeClr val="lt1"/>
                        </a:solidFill>
                        <a:latin typeface="+mn-lt"/>
                        <a:ea typeface="+mn-ea"/>
                        <a:cs typeface="+mn-cs"/>
                      </a:endParaRPr>
                    </a:p>
                    <a:p>
                      <a:endParaRPr lang="en-GB" dirty="0"/>
                    </a:p>
                  </a:txBody>
                  <a:tcPr/>
                </a:tc>
                <a:tc>
                  <a:txBody>
                    <a:bodyPr/>
                    <a:lstStyle/>
                    <a:p>
                      <a:endParaRPr lang="en-GB" dirty="0"/>
                    </a:p>
                  </a:txBody>
                  <a:tcPr/>
                </a:tc>
                <a:extLst>
                  <a:ext uri="{0D108BD9-81ED-4DB2-BD59-A6C34878D82A}">
                    <a16:rowId xmlns:a16="http://schemas.microsoft.com/office/drawing/2014/main" val="2421664434"/>
                  </a:ext>
                </a:extLst>
              </a:tr>
            </a:tbl>
          </a:graphicData>
        </a:graphic>
      </p:graphicFrame>
      <p:pic>
        <p:nvPicPr>
          <p:cNvPr id="3" name="Picture 2"/>
          <p:cNvPicPr>
            <a:picLocks noChangeAspect="1"/>
          </p:cNvPicPr>
          <p:nvPr/>
        </p:nvPicPr>
        <p:blipFill>
          <a:blip r:embed="rId2"/>
          <a:stretch>
            <a:fillRect/>
          </a:stretch>
        </p:blipFill>
        <p:spPr>
          <a:xfrm>
            <a:off x="8635856" y="2349323"/>
            <a:ext cx="1852036" cy="2511002"/>
          </a:xfrm>
          <a:prstGeom prst="rect">
            <a:avLst/>
          </a:prstGeom>
        </p:spPr>
      </p:pic>
    </p:spTree>
    <p:extLst>
      <p:ext uri="{BB962C8B-B14F-4D97-AF65-F5344CB8AC3E}">
        <p14:creationId xmlns:p14="http://schemas.microsoft.com/office/powerpoint/2010/main" val="1670929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Writing</a:t>
            </a:r>
            <a:endParaRPr lang="en-US" dirty="0"/>
          </a:p>
        </p:txBody>
      </p:sp>
      <p:sp>
        <p:nvSpPr>
          <p:cNvPr id="5" name="Text Placeholder 4"/>
          <p:cNvSpPr>
            <a:spLocks noGrp="1"/>
          </p:cNvSpPr>
          <p:nvPr>
            <p:ph type="body" idx="1"/>
          </p:nvPr>
        </p:nvSpPr>
        <p:spPr/>
        <p:txBody>
          <a:bodyPr/>
          <a:lstStyle/>
          <a:p>
            <a:r>
              <a:rPr lang="en-US" dirty="0" smtClean="0"/>
              <a:t>Handwriting and Presentation</a:t>
            </a:r>
            <a:endParaRPr lang="en-US" dirty="0"/>
          </a:p>
        </p:txBody>
      </p:sp>
    </p:spTree>
    <p:extLst>
      <p:ext uri="{BB962C8B-B14F-4D97-AF65-F5344CB8AC3E}">
        <p14:creationId xmlns:p14="http://schemas.microsoft.com/office/powerpoint/2010/main" val="9416464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Print				Cursive			</a:t>
            </a:r>
            <a:endParaRPr lang="en-GB" dirty="0"/>
          </a:p>
        </p:txBody>
      </p:sp>
      <p:pic>
        <p:nvPicPr>
          <p:cNvPr id="1028" name="Picture 4" descr="Image result for read write inc card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21051307">
            <a:off x="900047" y="1815095"/>
            <a:ext cx="1431320" cy="21626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read write inc car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35262">
            <a:off x="2701662" y="1824654"/>
            <a:ext cx="1582719" cy="217623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read write inc card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4768" y="4077699"/>
            <a:ext cx="2815457" cy="206735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cursive post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7954" y="2277431"/>
            <a:ext cx="6000750" cy="3000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7614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 calcmode="lin" valueType="num">
                                      <p:cBhvr additive="base">
                                        <p:cTn id="12" dur="500" fill="hold"/>
                                        <p:tgtEl>
                                          <p:spTgt spid="1028"/>
                                        </p:tgtEl>
                                        <p:attrNameLst>
                                          <p:attrName>ppt_x</p:attrName>
                                        </p:attrNameLst>
                                      </p:cBhvr>
                                      <p:tavLst>
                                        <p:tav tm="0">
                                          <p:val>
                                            <p:strVal val="#ppt_x"/>
                                          </p:val>
                                        </p:tav>
                                        <p:tav tm="100000">
                                          <p:val>
                                            <p:strVal val="#ppt_x"/>
                                          </p:val>
                                        </p:tav>
                                      </p:tavLst>
                                    </p:anim>
                                    <p:anim calcmode="lin" valueType="num">
                                      <p:cBhvr additive="base">
                                        <p:cTn id="13"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030"/>
                                        </p:tgtEl>
                                        <p:attrNameLst>
                                          <p:attrName>style.visibility</p:attrName>
                                        </p:attrNameLst>
                                      </p:cBhvr>
                                      <p:to>
                                        <p:strVal val="visible"/>
                                      </p:to>
                                    </p:set>
                                    <p:anim calcmode="lin" valueType="num">
                                      <p:cBhvr additive="base">
                                        <p:cTn id="18" dur="500" fill="hold"/>
                                        <p:tgtEl>
                                          <p:spTgt spid="1030"/>
                                        </p:tgtEl>
                                        <p:attrNameLst>
                                          <p:attrName>ppt_x</p:attrName>
                                        </p:attrNameLst>
                                      </p:cBhvr>
                                      <p:tavLst>
                                        <p:tav tm="0">
                                          <p:val>
                                            <p:strVal val="#ppt_x"/>
                                          </p:val>
                                        </p:tav>
                                        <p:tav tm="100000">
                                          <p:val>
                                            <p:strVal val="#ppt_x"/>
                                          </p:val>
                                        </p:tav>
                                      </p:tavLst>
                                    </p:anim>
                                    <p:anim calcmode="lin" valueType="num">
                                      <p:cBhvr additive="base">
                                        <p:cTn id="19"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032"/>
                                        </p:tgtEl>
                                        <p:attrNameLst>
                                          <p:attrName>style.visibility</p:attrName>
                                        </p:attrNameLst>
                                      </p:cBhvr>
                                      <p:to>
                                        <p:strVal val="visible"/>
                                      </p:to>
                                    </p:set>
                                    <p:anim calcmode="lin" valueType="num">
                                      <p:cBhvr additive="base">
                                        <p:cTn id="24" dur="500" fill="hold"/>
                                        <p:tgtEl>
                                          <p:spTgt spid="1032"/>
                                        </p:tgtEl>
                                        <p:attrNameLst>
                                          <p:attrName>ppt_x</p:attrName>
                                        </p:attrNameLst>
                                      </p:cBhvr>
                                      <p:tavLst>
                                        <p:tav tm="0">
                                          <p:val>
                                            <p:strVal val="#ppt_x"/>
                                          </p:val>
                                        </p:tav>
                                        <p:tav tm="100000">
                                          <p:val>
                                            <p:strVal val="#ppt_x"/>
                                          </p:val>
                                        </p:tav>
                                      </p:tavLst>
                                    </p:anim>
                                    <p:anim calcmode="lin" valueType="num">
                                      <p:cBhvr additive="base">
                                        <p:cTn id="25" dur="500" fill="hold"/>
                                        <p:tgtEl>
                                          <p:spTgt spid="103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038"/>
                                        </p:tgtEl>
                                        <p:attrNameLst>
                                          <p:attrName>style.visibility</p:attrName>
                                        </p:attrNameLst>
                                      </p:cBhvr>
                                      <p:to>
                                        <p:strVal val="visible"/>
                                      </p:to>
                                    </p:set>
                                    <p:anim calcmode="lin" valueType="num">
                                      <p:cBhvr additive="base">
                                        <p:cTn id="30" dur="500" fill="hold"/>
                                        <p:tgtEl>
                                          <p:spTgt spid="1038"/>
                                        </p:tgtEl>
                                        <p:attrNameLst>
                                          <p:attrName>ppt_x</p:attrName>
                                        </p:attrNameLst>
                                      </p:cBhvr>
                                      <p:tavLst>
                                        <p:tav tm="0">
                                          <p:val>
                                            <p:strVal val="#ppt_x"/>
                                          </p:val>
                                        </p:tav>
                                        <p:tav tm="100000">
                                          <p:val>
                                            <p:strVal val="#ppt_x"/>
                                          </p:val>
                                        </p:tav>
                                      </p:tavLst>
                                    </p:anim>
                                    <p:anim calcmode="lin" valueType="num">
                                      <p:cBhvr additive="base">
                                        <p:cTn id="31" dur="500" fill="hold"/>
                                        <p:tgtEl>
                                          <p:spTgt spid="10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Writing</a:t>
            </a:r>
            <a:endParaRPr lang="en-US" dirty="0"/>
          </a:p>
        </p:txBody>
      </p:sp>
      <p:sp>
        <p:nvSpPr>
          <p:cNvPr id="5" name="Text Placeholder 4"/>
          <p:cNvSpPr>
            <a:spLocks noGrp="1"/>
          </p:cNvSpPr>
          <p:nvPr>
            <p:ph type="body" idx="1"/>
          </p:nvPr>
        </p:nvSpPr>
        <p:spPr/>
        <p:txBody>
          <a:bodyPr/>
          <a:lstStyle/>
          <a:p>
            <a:r>
              <a:rPr lang="en-US" dirty="0" smtClean="0"/>
              <a:t>Composition</a:t>
            </a:r>
            <a:endParaRPr lang="en-US" dirty="0"/>
          </a:p>
        </p:txBody>
      </p:sp>
    </p:spTree>
    <p:extLst>
      <p:ext uri="{BB962C8B-B14F-4D97-AF65-F5344CB8AC3E}">
        <p14:creationId xmlns:p14="http://schemas.microsoft.com/office/powerpoint/2010/main" val="8006999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Children as Writers</a:t>
            </a:r>
            <a:endParaRPr lang="en-GB" dirty="0"/>
          </a:p>
        </p:txBody>
      </p:sp>
      <p:sp>
        <p:nvSpPr>
          <p:cNvPr id="5" name="Content Placeholder 4"/>
          <p:cNvSpPr>
            <a:spLocks noGrp="1"/>
          </p:cNvSpPr>
          <p:nvPr>
            <p:ph idx="1"/>
          </p:nvPr>
        </p:nvSpPr>
        <p:spPr>
          <a:xfrm>
            <a:off x="1066800" y="2103120"/>
            <a:ext cx="10058400" cy="3161607"/>
          </a:xfrm>
        </p:spPr>
        <p:txBody>
          <a:bodyPr/>
          <a:lstStyle/>
          <a:p>
            <a:r>
              <a:rPr lang="en-GB" dirty="0" smtClean="0"/>
              <a:t>First comes the reading and speaking – then comes the writing!</a:t>
            </a:r>
          </a:p>
          <a:p>
            <a:r>
              <a:rPr lang="en-GB" dirty="0" smtClean="0"/>
              <a:t>Children must be taught to reinvent stories they know – as all writers do.</a:t>
            </a:r>
          </a:p>
          <a:p>
            <a:r>
              <a:rPr lang="en-GB" dirty="0" smtClean="0"/>
              <a:t>They must be taught to speak in the style of writing they want to use.</a:t>
            </a:r>
            <a:endParaRPr lang="en-GB" dirty="0"/>
          </a:p>
          <a:p>
            <a:r>
              <a:rPr lang="en-GB" dirty="0" smtClean="0"/>
              <a:t>In KS1 </a:t>
            </a:r>
            <a:r>
              <a:rPr lang="en-GB" dirty="0" err="1" smtClean="0"/>
              <a:t>chn</a:t>
            </a:r>
            <a:r>
              <a:rPr lang="en-GB" dirty="0" smtClean="0"/>
              <a:t> will orally rehearse what they want to say orally before writing.</a:t>
            </a:r>
          </a:p>
          <a:p>
            <a:r>
              <a:rPr lang="en-GB" dirty="0" smtClean="0"/>
              <a:t>In lower KS 2 children will keep rehearsing what they want to say orally but will look more closely at texts to adopt the same tone and style.</a:t>
            </a:r>
          </a:p>
          <a:p>
            <a:r>
              <a:rPr lang="en-GB" dirty="0" smtClean="0"/>
              <a:t>In upper KS2 children will continue to model their writing on texts they have experienced in class but will learn to select the audience and purpose.</a:t>
            </a:r>
          </a:p>
          <a:p>
            <a:endParaRPr lang="en-GB" dirty="0"/>
          </a:p>
        </p:txBody>
      </p:sp>
      <p:pic>
        <p:nvPicPr>
          <p:cNvPr id="2052" name="Picture 4" descr="Image result for writing clip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5720" y="642594"/>
            <a:ext cx="2352098" cy="24758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71055" y="5264727"/>
            <a:ext cx="11263745" cy="646331"/>
          </a:xfrm>
          <a:prstGeom prst="rect">
            <a:avLst/>
          </a:prstGeom>
          <a:noFill/>
        </p:spPr>
        <p:txBody>
          <a:bodyPr wrap="square" rtlCol="0">
            <a:spAutoFit/>
          </a:bodyPr>
          <a:lstStyle/>
          <a:p>
            <a:pPr algn="ctr"/>
            <a:r>
              <a:rPr lang="en-GB" dirty="0" smtClean="0"/>
              <a:t>Please look at the progression documents on the website if you are interested to see this progression in more detail.</a:t>
            </a:r>
            <a:endParaRPr lang="en-GB" dirty="0"/>
          </a:p>
        </p:txBody>
      </p:sp>
    </p:spTree>
    <p:extLst>
      <p:ext uri="{BB962C8B-B14F-4D97-AF65-F5344CB8AC3E}">
        <p14:creationId xmlns:p14="http://schemas.microsoft.com/office/powerpoint/2010/main" val="387417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500" fill="hold"/>
                                        <p:tgtEl>
                                          <p:spTgt spid="2052"/>
                                        </p:tgtEl>
                                        <p:attrNameLst>
                                          <p:attrName>ppt_x</p:attrName>
                                        </p:attrNameLst>
                                      </p:cBhvr>
                                      <p:tavLst>
                                        <p:tav tm="0">
                                          <p:val>
                                            <p:strVal val="#ppt_x"/>
                                          </p:val>
                                        </p:tav>
                                        <p:tav tm="100000">
                                          <p:val>
                                            <p:strVal val="#ppt_x"/>
                                          </p:val>
                                        </p:tav>
                                      </p:tavLst>
                                    </p:anim>
                                    <p:anim calcmode="lin" valueType="num">
                                      <p:cBhvr additive="base">
                                        <p:cTn id="13"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additive="base">
                                        <p:cTn id="1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 calcmode="lin" valueType="num">
                                      <p:cBhvr additive="base">
                                        <p:cTn id="24"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 calcmode="lin" valueType="num">
                                      <p:cBhvr additive="base">
                                        <p:cTn id="30"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
                                            <p:txEl>
                                              <p:pRg st="3" end="3"/>
                                            </p:txEl>
                                          </p:spTgt>
                                        </p:tgtEl>
                                        <p:attrNameLst>
                                          <p:attrName>style.visibility</p:attrName>
                                        </p:attrNameLst>
                                      </p:cBhvr>
                                      <p:to>
                                        <p:strVal val="visible"/>
                                      </p:to>
                                    </p:set>
                                    <p:anim calcmode="lin" valueType="num">
                                      <p:cBhvr additive="base">
                                        <p:cTn id="36"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 calcmode="lin" valueType="num">
                                      <p:cBhvr additive="base">
                                        <p:cTn id="42"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5">
                                            <p:txEl>
                                              <p:pRg st="5" end="5"/>
                                            </p:txEl>
                                          </p:spTgt>
                                        </p:tgtEl>
                                        <p:attrNameLst>
                                          <p:attrName>style.visibility</p:attrName>
                                        </p:attrNameLst>
                                      </p:cBhvr>
                                      <p:to>
                                        <p:strVal val="visible"/>
                                      </p:to>
                                    </p:set>
                                    <p:anim calcmode="lin" valueType="num">
                                      <p:cBhvr additive="base">
                                        <p:cTn id="48"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500" fill="hold"/>
                                        <p:tgtEl>
                                          <p:spTgt spid="7"/>
                                        </p:tgtEl>
                                        <p:attrNameLst>
                                          <p:attrName>ppt_x</p:attrName>
                                        </p:attrNameLst>
                                      </p:cBhvr>
                                      <p:tavLst>
                                        <p:tav tm="0">
                                          <p:val>
                                            <p:strVal val="#ppt_x"/>
                                          </p:val>
                                        </p:tav>
                                        <p:tav tm="100000">
                                          <p:val>
                                            <p:strVal val="#ppt_x"/>
                                          </p:val>
                                        </p:tav>
                                      </p:tavLst>
                                    </p:anim>
                                    <p:anim calcmode="lin" valueType="num">
                                      <p:cBhvr additive="base">
                                        <p:cTn id="5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at Otford</a:t>
            </a:r>
            <a:endParaRPr lang="en-GB"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5612348">
            <a:off x="8396466" y="3336007"/>
            <a:ext cx="2633133" cy="2633133"/>
          </a:xfrm>
          <a:prstGeom prst="rect">
            <a:avLst/>
          </a:prstGeom>
        </p:spPr>
      </p:pic>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rot="576014">
            <a:off x="8559238" y="734749"/>
            <a:ext cx="2513298" cy="2513298"/>
          </a:xfrm>
        </p:spPr>
      </p:pic>
      <p:sp>
        <p:nvSpPr>
          <p:cNvPr id="7" name="TextBox 6"/>
          <p:cNvSpPr txBox="1"/>
          <p:nvPr/>
        </p:nvSpPr>
        <p:spPr>
          <a:xfrm>
            <a:off x="1066800" y="1870364"/>
            <a:ext cx="6705599" cy="4524315"/>
          </a:xfrm>
          <a:prstGeom prst="rect">
            <a:avLst/>
          </a:prstGeom>
          <a:noFill/>
        </p:spPr>
        <p:txBody>
          <a:bodyPr wrap="square" rtlCol="0">
            <a:spAutoFit/>
          </a:bodyPr>
          <a:lstStyle/>
          <a:p>
            <a:pPr marL="285750" indent="-285750">
              <a:buFont typeface="Arial" panose="020B0604020202020204" pitchFamily="34" charset="0"/>
              <a:buChar char="•"/>
            </a:pPr>
            <a:r>
              <a:rPr lang="en-GB" dirty="0" smtClean="0"/>
              <a:t>Writing is a journey - Based around Power of Reading text</a:t>
            </a:r>
          </a:p>
          <a:p>
            <a:pPr marL="800100" lvl="1" indent="-342900">
              <a:buFont typeface="+mj-lt"/>
              <a:buAutoNum type="arabicPeriod"/>
            </a:pPr>
            <a:r>
              <a:rPr lang="en-GB" dirty="0" smtClean="0"/>
              <a:t>Teachers select the genre of writing that fit well with the text</a:t>
            </a:r>
          </a:p>
          <a:p>
            <a:pPr marL="800100" lvl="1" indent="-342900">
              <a:buFont typeface="+mj-lt"/>
              <a:buAutoNum type="arabicPeriod"/>
            </a:pPr>
            <a:r>
              <a:rPr lang="en-GB" dirty="0" smtClean="0"/>
              <a:t>Teachers then identify the grammar, punctuation and spelling patterns that children will need in order to successfully write in the same style and tone.</a:t>
            </a:r>
          </a:p>
          <a:p>
            <a:pPr marL="800100" lvl="1" indent="-342900">
              <a:buFont typeface="+mj-lt"/>
              <a:buAutoNum type="arabicPeriod"/>
            </a:pPr>
            <a:r>
              <a:rPr lang="en-GB" dirty="0" smtClean="0"/>
              <a:t>Children will be immersed in the style of writing – looking at texts that are similar, studying characters, role-playing and imagining the setting.</a:t>
            </a:r>
          </a:p>
          <a:p>
            <a:pPr marL="800100" lvl="1" indent="-342900">
              <a:buFont typeface="+mj-lt"/>
              <a:buAutoNum type="arabicPeriod"/>
            </a:pPr>
            <a:r>
              <a:rPr lang="en-GB" dirty="0" smtClean="0"/>
              <a:t>The journey should give them all the tools they need to write successfully – then the teacher is in a position to assess what the children have learned and what still needs to be covered.</a:t>
            </a:r>
          </a:p>
          <a:p>
            <a:pPr marL="800100" lvl="1" indent="-342900">
              <a:buFont typeface="+mj-lt"/>
              <a:buAutoNum type="arabicPeriod"/>
            </a:pPr>
            <a:endParaRPr lang="en-GB" dirty="0"/>
          </a:p>
        </p:txBody>
      </p:sp>
    </p:spTree>
    <p:extLst>
      <p:ext uri="{BB962C8B-B14F-4D97-AF65-F5344CB8AC3E}">
        <p14:creationId xmlns:p14="http://schemas.microsoft.com/office/powerpoint/2010/main" val="2434598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Writing</a:t>
            </a:r>
            <a:endParaRPr lang="en-US" dirty="0"/>
          </a:p>
        </p:txBody>
      </p:sp>
      <p:sp>
        <p:nvSpPr>
          <p:cNvPr id="5" name="Text Placeholder 4"/>
          <p:cNvSpPr>
            <a:spLocks noGrp="1"/>
          </p:cNvSpPr>
          <p:nvPr>
            <p:ph type="body" idx="1"/>
          </p:nvPr>
        </p:nvSpPr>
        <p:spPr/>
        <p:txBody>
          <a:bodyPr/>
          <a:lstStyle/>
          <a:p>
            <a:r>
              <a:rPr lang="en-US" dirty="0" smtClean="0"/>
              <a:t>Vocabulary, Grammar and Punctuation</a:t>
            </a:r>
            <a:endParaRPr lang="en-US" dirty="0"/>
          </a:p>
        </p:txBody>
      </p:sp>
    </p:spTree>
    <p:extLst>
      <p:ext uri="{BB962C8B-B14F-4D97-AF65-F5344CB8AC3E}">
        <p14:creationId xmlns:p14="http://schemas.microsoft.com/office/powerpoint/2010/main" val="3405550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91594" y="2776400"/>
            <a:ext cx="7356115" cy="1371600"/>
          </a:xfrm>
        </p:spPr>
        <p:txBody>
          <a:bodyPr/>
          <a:lstStyle/>
          <a:p>
            <a:r>
              <a:rPr lang="en-GB" dirty="0" smtClean="0"/>
              <a:t>What does it all mean?</a:t>
            </a:r>
            <a:endParaRPr lang="en-GB" dirty="0"/>
          </a:p>
        </p:txBody>
      </p:sp>
      <p:pic>
        <p:nvPicPr>
          <p:cNvPr id="4100" name="Picture 4" descr="Image result for panic clip ar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6177" y="389851"/>
            <a:ext cx="2313277" cy="2386549"/>
          </a:xfrm>
          <a:prstGeom prst="rect">
            <a:avLst/>
          </a:prstGeom>
          <a:noFill/>
          <a:extLst>
            <a:ext uri="{909E8E84-426E-40DD-AFC4-6F175D3DCCD1}">
              <a14:hiddenFill xmlns:a14="http://schemas.microsoft.com/office/drawing/2010/main">
                <a:solidFill>
                  <a:srgbClr val="FFFFFF"/>
                </a:solidFill>
              </a14:hiddenFill>
            </a:ext>
          </a:extLst>
        </p:spPr>
      </p:pic>
      <p:sp>
        <p:nvSpPr>
          <p:cNvPr id="9" name="Title 3"/>
          <p:cNvSpPr txBox="1">
            <a:spLocks/>
          </p:cNvSpPr>
          <p:nvPr/>
        </p:nvSpPr>
        <p:spPr>
          <a:xfrm>
            <a:off x="1025884" y="656449"/>
            <a:ext cx="10058400" cy="1371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r>
              <a:rPr lang="en-GB" dirty="0" smtClean="0"/>
              <a:t>Grammar!</a:t>
            </a:r>
            <a:endParaRPr lang="en-GB" dirty="0"/>
          </a:p>
        </p:txBody>
      </p:sp>
      <p:pic>
        <p:nvPicPr>
          <p:cNvPr id="7" name="Picture 6"/>
          <p:cNvPicPr>
            <a:picLocks noChangeAspect="1"/>
          </p:cNvPicPr>
          <p:nvPr/>
        </p:nvPicPr>
        <p:blipFill>
          <a:blip r:embed="rId3"/>
          <a:stretch>
            <a:fillRect/>
          </a:stretch>
        </p:blipFill>
        <p:spPr>
          <a:xfrm>
            <a:off x="8160975" y="1624831"/>
            <a:ext cx="2523169" cy="2523169"/>
          </a:xfrm>
          <a:prstGeom prst="rect">
            <a:avLst/>
          </a:prstGeom>
        </p:spPr>
      </p:pic>
      <p:sp>
        <p:nvSpPr>
          <p:cNvPr id="8" name="TextBox 7"/>
          <p:cNvSpPr txBox="1"/>
          <p:nvPr/>
        </p:nvSpPr>
        <p:spPr>
          <a:xfrm>
            <a:off x="1565564" y="4918364"/>
            <a:ext cx="9118580" cy="1200329"/>
          </a:xfrm>
          <a:prstGeom prst="rect">
            <a:avLst/>
          </a:prstGeom>
          <a:noFill/>
        </p:spPr>
        <p:txBody>
          <a:bodyPr wrap="square" rtlCol="0">
            <a:spAutoFit/>
          </a:bodyPr>
          <a:lstStyle/>
          <a:p>
            <a:pPr algn="ctr"/>
            <a:r>
              <a:rPr lang="en-GB" sz="3600" dirty="0" smtClean="0"/>
              <a:t>See the  school website for a glossary of all the terms and their meaning</a:t>
            </a:r>
            <a:r>
              <a:rPr lang="en-GB" dirty="0" smtClean="0"/>
              <a:t>!</a:t>
            </a:r>
            <a:endParaRPr lang="en-GB" dirty="0"/>
          </a:p>
        </p:txBody>
      </p:sp>
    </p:spTree>
    <p:extLst>
      <p:ext uri="{BB962C8B-B14F-4D97-AF65-F5344CB8AC3E}">
        <p14:creationId xmlns:p14="http://schemas.microsoft.com/office/powerpoint/2010/main" val="3295621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100"/>
                                        </p:tgtEl>
                                        <p:attrNameLst>
                                          <p:attrName>style.visibility</p:attrName>
                                        </p:attrNameLst>
                                      </p:cBhvr>
                                      <p:to>
                                        <p:strVal val="visible"/>
                                      </p:to>
                                    </p:set>
                                    <p:animEffect transition="in" filter="fade">
                                      <p:cBhvr>
                                        <p:cTn id="13" dur="1000"/>
                                        <p:tgtEl>
                                          <p:spTgt spid="4100"/>
                                        </p:tgtEl>
                                      </p:cBhvr>
                                    </p:animEffect>
                                    <p:anim calcmode="lin" valueType="num">
                                      <p:cBhvr>
                                        <p:cTn id="14" dur="1000" fill="hold"/>
                                        <p:tgtEl>
                                          <p:spTgt spid="4100"/>
                                        </p:tgtEl>
                                        <p:attrNameLst>
                                          <p:attrName>ppt_x</p:attrName>
                                        </p:attrNameLst>
                                      </p:cBhvr>
                                      <p:tavLst>
                                        <p:tav tm="0">
                                          <p:val>
                                            <p:strVal val="#ppt_x"/>
                                          </p:val>
                                        </p:tav>
                                        <p:tav tm="100000">
                                          <p:val>
                                            <p:strVal val="#ppt_x"/>
                                          </p:val>
                                        </p:tav>
                                      </p:tavLst>
                                    </p:anim>
                                    <p:anim calcmode="lin" valueType="num">
                                      <p:cBhvr>
                                        <p:cTn id="15"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 calcmode="lin" valueType="num">
                                      <p:cBhvr additive="base">
                                        <p:cTn id="32"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Vocabulary, Grammar and Punctuation at Otford</a:t>
            </a:r>
            <a:endParaRPr lang="en-GB" dirty="0"/>
          </a:p>
        </p:txBody>
      </p:sp>
      <p:sp>
        <p:nvSpPr>
          <p:cNvPr id="3" name="Content Placeholder 2"/>
          <p:cNvSpPr>
            <a:spLocks noGrp="1"/>
          </p:cNvSpPr>
          <p:nvPr>
            <p:ph idx="1"/>
          </p:nvPr>
        </p:nvSpPr>
        <p:spPr>
          <a:xfrm>
            <a:off x="623456" y="2103119"/>
            <a:ext cx="8603672" cy="4170881"/>
          </a:xfrm>
        </p:spPr>
        <p:txBody>
          <a:bodyPr>
            <a:noAutofit/>
          </a:bodyPr>
          <a:lstStyle/>
          <a:p>
            <a:r>
              <a:rPr lang="en-GB" sz="2000" dirty="0" smtClean="0"/>
              <a:t>Daily Basics – children have daily, fast paced sessions to keep going over and covering the grammar and punctuation they have been taught in different year groups.</a:t>
            </a:r>
          </a:p>
          <a:p>
            <a:r>
              <a:rPr lang="en-GB" sz="2000" dirty="0" smtClean="0"/>
              <a:t>Through power of reading – more complex patterns of grammar taught through literacy lessons in the context of Power of Reading.</a:t>
            </a:r>
          </a:p>
          <a:p>
            <a:r>
              <a:rPr lang="en-GB" sz="2000" dirty="0" smtClean="0"/>
              <a:t>Children will also be encouraged to make links to the grammar they have been taught and the Power of Reading text but they will also be encouraged to notice how other writer use them.</a:t>
            </a:r>
          </a:p>
          <a:p>
            <a:r>
              <a:rPr lang="en-GB" sz="2000" dirty="0" smtClean="0"/>
              <a:t>You can help at home by still reading aloud to your child – in doing this you free them up to be thinking about how the author has engaged their reader and enhanced meaning with their vocabulary and grammar choices.</a:t>
            </a:r>
            <a:endParaRPr lang="en-GB" sz="2000" dirty="0"/>
          </a:p>
        </p:txBody>
      </p:sp>
      <p:pic>
        <p:nvPicPr>
          <p:cNvPr id="5126" name="Picture 6" descr="Image result for grammar clip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4776" y="917576"/>
            <a:ext cx="2656898" cy="2656898"/>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punctuation clip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7127" y="3849456"/>
            <a:ext cx="2424545" cy="2424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71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126"/>
                                        </p:tgtEl>
                                        <p:attrNameLst>
                                          <p:attrName>style.visibility</p:attrName>
                                        </p:attrNameLst>
                                      </p:cBhvr>
                                      <p:to>
                                        <p:strVal val="visible"/>
                                      </p:to>
                                    </p:set>
                                    <p:anim calcmode="lin" valueType="num">
                                      <p:cBhvr additive="base">
                                        <p:cTn id="13" dur="500" fill="hold"/>
                                        <p:tgtEl>
                                          <p:spTgt spid="5126"/>
                                        </p:tgtEl>
                                        <p:attrNameLst>
                                          <p:attrName>ppt_x</p:attrName>
                                        </p:attrNameLst>
                                      </p:cBhvr>
                                      <p:tavLst>
                                        <p:tav tm="0">
                                          <p:val>
                                            <p:strVal val="#ppt_x"/>
                                          </p:val>
                                        </p:tav>
                                        <p:tav tm="100000">
                                          <p:val>
                                            <p:strVal val="#ppt_x"/>
                                          </p:val>
                                        </p:tav>
                                      </p:tavLst>
                                    </p:anim>
                                    <p:anim calcmode="lin" valueType="num">
                                      <p:cBhvr additive="base">
                                        <p:cTn id="14"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128"/>
                                        </p:tgtEl>
                                        <p:attrNameLst>
                                          <p:attrName>style.visibility</p:attrName>
                                        </p:attrNameLst>
                                      </p:cBhvr>
                                      <p:to>
                                        <p:strVal val="visible"/>
                                      </p:to>
                                    </p:set>
                                    <p:anim calcmode="lin" valueType="num">
                                      <p:cBhvr additive="base">
                                        <p:cTn id="19" dur="500" fill="hold"/>
                                        <p:tgtEl>
                                          <p:spTgt spid="5128"/>
                                        </p:tgtEl>
                                        <p:attrNameLst>
                                          <p:attrName>ppt_x</p:attrName>
                                        </p:attrNameLst>
                                      </p:cBhvr>
                                      <p:tavLst>
                                        <p:tav tm="0">
                                          <p:val>
                                            <p:strVal val="#ppt_x"/>
                                          </p:val>
                                        </p:tav>
                                        <p:tav tm="100000">
                                          <p:val>
                                            <p:strVal val="#ppt_x"/>
                                          </p:val>
                                        </p:tav>
                                      </p:tavLst>
                                    </p:anim>
                                    <p:anim calcmode="lin" valueType="num">
                                      <p:cBhvr additive="base">
                                        <p:cTn id="20" dur="500" fill="hold"/>
                                        <p:tgtEl>
                                          <p:spTgt spid="512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additive="base">
                                        <p:cTn id="3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additive="base">
                                        <p:cTn id="3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additive="base">
                                        <p:cTn id="4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Speaking and listening</a:t>
            </a:r>
            <a:endParaRPr lang="en-US" dirty="0"/>
          </a:p>
        </p:txBody>
      </p:sp>
      <p:sp>
        <p:nvSpPr>
          <p:cNvPr id="2" name="Text Placeholder 1"/>
          <p:cNvSpPr>
            <a:spLocks noGrp="1"/>
          </p:cNvSpPr>
          <p:nvPr>
            <p:ph type="body" idx="1"/>
          </p:nvPr>
        </p:nvSpPr>
        <p:spPr/>
        <p:txBody>
          <a:bodyPr/>
          <a:lstStyle/>
          <a:p>
            <a:endParaRPr lang="en-US"/>
          </a:p>
        </p:txBody>
      </p:sp>
    </p:spTree>
    <p:extLst>
      <p:ext uri="{BB962C8B-B14F-4D97-AF65-F5344CB8AC3E}">
        <p14:creationId xmlns:p14="http://schemas.microsoft.com/office/powerpoint/2010/main" val="200754314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How is it taught?</a:t>
            </a:r>
            <a:endParaRPr lang="en-GB" dirty="0"/>
          </a:p>
        </p:txBody>
      </p:sp>
      <p:sp>
        <p:nvSpPr>
          <p:cNvPr id="6" name="Content Placeholder 5"/>
          <p:cNvSpPr>
            <a:spLocks noGrp="1"/>
          </p:cNvSpPr>
          <p:nvPr>
            <p:ph idx="1"/>
          </p:nvPr>
        </p:nvSpPr>
        <p:spPr>
          <a:xfrm>
            <a:off x="1066800" y="2103120"/>
            <a:ext cx="10058400" cy="806335"/>
          </a:xfrm>
        </p:spPr>
        <p:txBody>
          <a:bodyPr/>
          <a:lstStyle/>
          <a:p>
            <a:r>
              <a:rPr lang="en-GB" dirty="0" smtClean="0"/>
              <a:t>Talk partners </a:t>
            </a:r>
            <a:endParaRPr lang="en-GB" dirty="0"/>
          </a:p>
        </p:txBody>
      </p:sp>
      <p:pic>
        <p:nvPicPr>
          <p:cNvPr id="6154" name="Picture 10" descr="Image result for talk partners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3590" y="1624930"/>
            <a:ext cx="2087483" cy="199354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56926" y="3630815"/>
            <a:ext cx="1907002" cy="369332"/>
          </a:xfrm>
          <a:prstGeom prst="rect">
            <a:avLst/>
          </a:prstGeom>
          <a:noFill/>
        </p:spPr>
        <p:txBody>
          <a:bodyPr wrap="square" rtlCol="0">
            <a:spAutoFit/>
          </a:bodyPr>
          <a:lstStyle/>
          <a:p>
            <a:pPr marL="285750" indent="-285750">
              <a:buFont typeface="Arial" panose="020B0604020202020204" pitchFamily="34" charset="0"/>
              <a:buChar char="•"/>
            </a:pPr>
            <a:r>
              <a:rPr lang="en-GB" dirty="0" smtClean="0"/>
              <a:t>Debate</a:t>
            </a:r>
            <a:endParaRPr lang="en-GB" dirty="0"/>
          </a:p>
        </p:txBody>
      </p:sp>
      <p:pic>
        <p:nvPicPr>
          <p:cNvPr id="6156" name="Picture 12" descr="Image result for debate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399" y="3113874"/>
            <a:ext cx="1966448" cy="196078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914399" y="5586758"/>
            <a:ext cx="2286000" cy="369332"/>
          </a:xfrm>
          <a:prstGeom prst="rect">
            <a:avLst/>
          </a:prstGeom>
          <a:noFill/>
        </p:spPr>
        <p:txBody>
          <a:bodyPr wrap="square" rtlCol="0">
            <a:spAutoFit/>
          </a:bodyPr>
          <a:lstStyle/>
          <a:p>
            <a:pPr marL="285750" indent="-285750">
              <a:buFont typeface="Arial" panose="020B0604020202020204" pitchFamily="34" charset="0"/>
              <a:buChar char="•"/>
            </a:pPr>
            <a:r>
              <a:rPr lang="en-GB" dirty="0" smtClean="0"/>
              <a:t>Discussion</a:t>
            </a:r>
            <a:endParaRPr lang="en-GB" dirty="0"/>
          </a:p>
        </p:txBody>
      </p:sp>
      <p:pic>
        <p:nvPicPr>
          <p:cNvPr id="6158" name="Picture 14" descr="Image result for discussion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0771" y="4855979"/>
            <a:ext cx="1922824" cy="161221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5622139" y="2014194"/>
            <a:ext cx="2141621" cy="646331"/>
          </a:xfrm>
          <a:prstGeom prst="rect">
            <a:avLst/>
          </a:prstGeom>
          <a:noFill/>
        </p:spPr>
        <p:txBody>
          <a:bodyPr wrap="square" rtlCol="0">
            <a:spAutoFit/>
          </a:bodyPr>
          <a:lstStyle/>
          <a:p>
            <a:pPr marL="285750" indent="-285750">
              <a:buFont typeface="Arial" panose="020B0604020202020204" pitchFamily="34" charset="0"/>
              <a:buChar char="•"/>
            </a:pPr>
            <a:r>
              <a:rPr lang="en-GB" dirty="0" smtClean="0"/>
              <a:t>Drama and Role-Play</a:t>
            </a:r>
            <a:endParaRPr lang="en-GB" dirty="0"/>
          </a:p>
        </p:txBody>
      </p:sp>
      <p:pic>
        <p:nvPicPr>
          <p:cNvPr id="6160" name="Picture 16" descr="Image result for drama clip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63760" y="1476257"/>
            <a:ext cx="2670830" cy="206005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7147159" y="3771099"/>
            <a:ext cx="2073442" cy="646331"/>
          </a:xfrm>
          <a:prstGeom prst="rect">
            <a:avLst/>
          </a:prstGeom>
          <a:noFill/>
        </p:spPr>
        <p:txBody>
          <a:bodyPr wrap="square" rtlCol="0">
            <a:spAutoFit/>
          </a:bodyPr>
          <a:lstStyle/>
          <a:p>
            <a:pPr marL="285750" indent="-285750">
              <a:buFont typeface="Arial" panose="020B0604020202020204" pitchFamily="34" charset="0"/>
              <a:buChar char="•"/>
            </a:pPr>
            <a:r>
              <a:rPr lang="en-GB" dirty="0" smtClean="0"/>
              <a:t>Listen and respond</a:t>
            </a:r>
            <a:endParaRPr lang="en-GB" dirty="0"/>
          </a:p>
        </p:txBody>
      </p:sp>
      <p:pic>
        <p:nvPicPr>
          <p:cNvPr id="6162" name="Picture 18" descr="Image result for speaking and listening clipar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83777" y="2998381"/>
            <a:ext cx="1963382" cy="196338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6096000" y="5454075"/>
            <a:ext cx="1913021" cy="369332"/>
          </a:xfrm>
          <a:prstGeom prst="rect">
            <a:avLst/>
          </a:prstGeom>
          <a:noFill/>
        </p:spPr>
        <p:txBody>
          <a:bodyPr wrap="square" rtlCol="0">
            <a:spAutoFit/>
          </a:bodyPr>
          <a:lstStyle/>
          <a:p>
            <a:pPr marL="285750" indent="-285750">
              <a:buFont typeface="Arial" panose="020B0604020202020204" pitchFamily="34" charset="0"/>
              <a:buChar char="•"/>
            </a:pPr>
            <a:r>
              <a:rPr lang="en-GB" dirty="0" smtClean="0"/>
              <a:t>Explain</a:t>
            </a:r>
            <a:endParaRPr lang="en-GB" dirty="0"/>
          </a:p>
        </p:txBody>
      </p:sp>
      <p:pic>
        <p:nvPicPr>
          <p:cNvPr id="6164" name="Picture 20" descr="Image result for explain clipar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63760" y="4486956"/>
            <a:ext cx="2555396" cy="1934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985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154"/>
                                        </p:tgtEl>
                                        <p:attrNameLst>
                                          <p:attrName>style.visibility</p:attrName>
                                        </p:attrNameLst>
                                      </p:cBhvr>
                                      <p:to>
                                        <p:strVal val="visible"/>
                                      </p:to>
                                    </p:set>
                                    <p:anim calcmode="lin" valueType="num">
                                      <p:cBhvr additive="base">
                                        <p:cTn id="13" dur="500" fill="hold"/>
                                        <p:tgtEl>
                                          <p:spTgt spid="6154"/>
                                        </p:tgtEl>
                                        <p:attrNameLst>
                                          <p:attrName>ppt_x</p:attrName>
                                        </p:attrNameLst>
                                      </p:cBhvr>
                                      <p:tavLst>
                                        <p:tav tm="0">
                                          <p:val>
                                            <p:strVal val="#ppt_x"/>
                                          </p:val>
                                        </p:tav>
                                        <p:tav tm="100000">
                                          <p:val>
                                            <p:strVal val="#ppt_x"/>
                                          </p:val>
                                        </p:tav>
                                      </p:tavLst>
                                    </p:anim>
                                    <p:anim calcmode="lin" valueType="num">
                                      <p:cBhvr additive="base">
                                        <p:cTn id="14" dur="500" fill="hold"/>
                                        <p:tgtEl>
                                          <p:spTgt spid="615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156"/>
                                        </p:tgtEl>
                                        <p:attrNameLst>
                                          <p:attrName>style.visibility</p:attrName>
                                        </p:attrNameLst>
                                      </p:cBhvr>
                                      <p:to>
                                        <p:strVal val="visible"/>
                                      </p:to>
                                    </p:set>
                                    <p:anim calcmode="lin" valueType="num">
                                      <p:cBhvr additive="base">
                                        <p:cTn id="25" dur="500" fill="hold"/>
                                        <p:tgtEl>
                                          <p:spTgt spid="6156"/>
                                        </p:tgtEl>
                                        <p:attrNameLst>
                                          <p:attrName>ppt_x</p:attrName>
                                        </p:attrNameLst>
                                      </p:cBhvr>
                                      <p:tavLst>
                                        <p:tav tm="0">
                                          <p:val>
                                            <p:strVal val="#ppt_x"/>
                                          </p:val>
                                        </p:tav>
                                        <p:tav tm="100000">
                                          <p:val>
                                            <p:strVal val="#ppt_x"/>
                                          </p:val>
                                        </p:tav>
                                      </p:tavLst>
                                    </p:anim>
                                    <p:anim calcmode="lin" valueType="num">
                                      <p:cBhvr additive="base">
                                        <p:cTn id="26" dur="500" fill="hold"/>
                                        <p:tgtEl>
                                          <p:spTgt spid="615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158"/>
                                        </p:tgtEl>
                                        <p:attrNameLst>
                                          <p:attrName>style.visibility</p:attrName>
                                        </p:attrNameLst>
                                      </p:cBhvr>
                                      <p:to>
                                        <p:strVal val="visible"/>
                                      </p:to>
                                    </p:set>
                                    <p:anim calcmode="lin" valueType="num">
                                      <p:cBhvr additive="base">
                                        <p:cTn id="37" dur="500" fill="hold"/>
                                        <p:tgtEl>
                                          <p:spTgt spid="6158"/>
                                        </p:tgtEl>
                                        <p:attrNameLst>
                                          <p:attrName>ppt_x</p:attrName>
                                        </p:attrNameLst>
                                      </p:cBhvr>
                                      <p:tavLst>
                                        <p:tav tm="0">
                                          <p:val>
                                            <p:strVal val="#ppt_x"/>
                                          </p:val>
                                        </p:tav>
                                        <p:tav tm="100000">
                                          <p:val>
                                            <p:strVal val="#ppt_x"/>
                                          </p:val>
                                        </p:tav>
                                      </p:tavLst>
                                    </p:anim>
                                    <p:anim calcmode="lin" valueType="num">
                                      <p:cBhvr additive="base">
                                        <p:cTn id="38" dur="500" fill="hold"/>
                                        <p:tgtEl>
                                          <p:spTgt spid="615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6160"/>
                                        </p:tgtEl>
                                        <p:attrNameLst>
                                          <p:attrName>style.visibility</p:attrName>
                                        </p:attrNameLst>
                                      </p:cBhvr>
                                      <p:to>
                                        <p:strVal val="visible"/>
                                      </p:to>
                                    </p:set>
                                    <p:anim calcmode="lin" valueType="num">
                                      <p:cBhvr additive="base">
                                        <p:cTn id="49" dur="500" fill="hold"/>
                                        <p:tgtEl>
                                          <p:spTgt spid="6160"/>
                                        </p:tgtEl>
                                        <p:attrNameLst>
                                          <p:attrName>ppt_x</p:attrName>
                                        </p:attrNameLst>
                                      </p:cBhvr>
                                      <p:tavLst>
                                        <p:tav tm="0">
                                          <p:val>
                                            <p:strVal val="#ppt_x"/>
                                          </p:val>
                                        </p:tav>
                                        <p:tav tm="100000">
                                          <p:val>
                                            <p:strVal val="#ppt_x"/>
                                          </p:val>
                                        </p:tav>
                                      </p:tavLst>
                                    </p:anim>
                                    <p:anim calcmode="lin" valueType="num">
                                      <p:cBhvr additive="base">
                                        <p:cTn id="50" dur="500" fill="hold"/>
                                        <p:tgtEl>
                                          <p:spTgt spid="616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6162"/>
                                        </p:tgtEl>
                                        <p:attrNameLst>
                                          <p:attrName>style.visibility</p:attrName>
                                        </p:attrNameLst>
                                      </p:cBhvr>
                                      <p:to>
                                        <p:strVal val="visible"/>
                                      </p:to>
                                    </p:set>
                                    <p:anim calcmode="lin" valueType="num">
                                      <p:cBhvr additive="base">
                                        <p:cTn id="61" dur="500" fill="hold"/>
                                        <p:tgtEl>
                                          <p:spTgt spid="6162"/>
                                        </p:tgtEl>
                                        <p:attrNameLst>
                                          <p:attrName>ppt_x</p:attrName>
                                        </p:attrNameLst>
                                      </p:cBhvr>
                                      <p:tavLst>
                                        <p:tav tm="0">
                                          <p:val>
                                            <p:strVal val="#ppt_x"/>
                                          </p:val>
                                        </p:tav>
                                        <p:tav tm="100000">
                                          <p:val>
                                            <p:strVal val="#ppt_x"/>
                                          </p:val>
                                        </p:tav>
                                      </p:tavLst>
                                    </p:anim>
                                    <p:anim calcmode="lin" valueType="num">
                                      <p:cBhvr additive="base">
                                        <p:cTn id="62" dur="500" fill="hold"/>
                                        <p:tgtEl>
                                          <p:spTgt spid="616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6164"/>
                                        </p:tgtEl>
                                        <p:attrNameLst>
                                          <p:attrName>style.visibility</p:attrName>
                                        </p:attrNameLst>
                                      </p:cBhvr>
                                      <p:to>
                                        <p:strVal val="visible"/>
                                      </p:to>
                                    </p:set>
                                    <p:anim calcmode="lin" valueType="num">
                                      <p:cBhvr additive="base">
                                        <p:cTn id="73" dur="500" fill="hold"/>
                                        <p:tgtEl>
                                          <p:spTgt spid="6164"/>
                                        </p:tgtEl>
                                        <p:attrNameLst>
                                          <p:attrName>ppt_x</p:attrName>
                                        </p:attrNameLst>
                                      </p:cBhvr>
                                      <p:tavLst>
                                        <p:tav tm="0">
                                          <p:val>
                                            <p:strVal val="#ppt_x"/>
                                          </p:val>
                                        </p:tav>
                                        <p:tav tm="100000">
                                          <p:val>
                                            <p:strVal val="#ppt_x"/>
                                          </p:val>
                                        </p:tav>
                                      </p:tavLst>
                                    </p:anim>
                                    <p:anim calcmode="lin" valueType="num">
                                      <p:cBhvr additive="base">
                                        <p:cTn id="74" dur="500" fill="hold"/>
                                        <p:tgtEl>
                                          <p:spTgt spid="61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8" grpId="0"/>
      <p:bldP spid="9" grpId="0"/>
      <p:bldP spid="10" grpId="0"/>
      <p:bldP spid="11" grpId="0"/>
      <p:bldP spid="1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341</TotalTime>
  <Words>2180</Words>
  <Application>Microsoft Office PowerPoint</Application>
  <PresentationFormat>Widescreen</PresentationFormat>
  <Paragraphs>182</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Calibri</vt:lpstr>
      <vt:lpstr>Century Gothic</vt:lpstr>
      <vt:lpstr>CenturyGothic-Bold</vt:lpstr>
      <vt:lpstr>Garamond</vt:lpstr>
      <vt:lpstr>Mangal</vt:lpstr>
      <vt:lpstr>Times New Roman</vt:lpstr>
      <vt:lpstr>Savon</vt:lpstr>
      <vt:lpstr>The English curriculum</vt:lpstr>
      <vt:lpstr>What makes up the English Curriculum?</vt:lpstr>
      <vt:lpstr>Reading</vt:lpstr>
      <vt:lpstr>What is phonics?</vt:lpstr>
      <vt:lpstr>How do we teach phonics at Otford?</vt:lpstr>
      <vt:lpstr>What does a daily phonics session look like?</vt:lpstr>
      <vt:lpstr>Phonics Screening</vt:lpstr>
      <vt:lpstr>How can you help with phonics at home?</vt:lpstr>
      <vt:lpstr>Reading</vt:lpstr>
      <vt:lpstr>Key Skills in KS1</vt:lpstr>
      <vt:lpstr>Key Skills in KS2</vt:lpstr>
      <vt:lpstr>How reading is taught at Otford?</vt:lpstr>
      <vt:lpstr>Power of Reading</vt:lpstr>
      <vt:lpstr>Guided Reading</vt:lpstr>
      <vt:lpstr>Reading for Enjoyment</vt:lpstr>
      <vt:lpstr>Writing</vt:lpstr>
      <vt:lpstr>No-Nonsense Spelling</vt:lpstr>
      <vt:lpstr>What spelling strategies are taught?</vt:lpstr>
      <vt:lpstr>What spelling strategies are taught?</vt:lpstr>
      <vt:lpstr>What spelling strategies are taught?</vt:lpstr>
      <vt:lpstr>What spelling strategies are taught?</vt:lpstr>
      <vt:lpstr>What spelling strategies are taught?</vt:lpstr>
      <vt:lpstr>What spelling strategies are taught?</vt:lpstr>
      <vt:lpstr>Writing</vt:lpstr>
      <vt:lpstr>Print    Cursive   </vt:lpstr>
      <vt:lpstr>Writing</vt:lpstr>
      <vt:lpstr>Children as Writers</vt:lpstr>
      <vt:lpstr>Writing at Otford</vt:lpstr>
      <vt:lpstr>Writing</vt:lpstr>
      <vt:lpstr>What does it all mean?</vt:lpstr>
      <vt:lpstr>Vocabulary, Grammar and Punctuation at Otford</vt:lpstr>
      <vt:lpstr>Speaking and listening</vt:lpstr>
      <vt:lpstr>How is it taught?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English curriculum</dc:title>
  <dc:creator>rebecca.coles@otford.kent.sch.uk</dc:creator>
  <cp:lastModifiedBy>Miss Coles</cp:lastModifiedBy>
  <cp:revision>35</cp:revision>
  <dcterms:created xsi:type="dcterms:W3CDTF">2017-02-16T13:40:09Z</dcterms:created>
  <dcterms:modified xsi:type="dcterms:W3CDTF">2017-02-27T15:08:05Z</dcterms:modified>
</cp:coreProperties>
</file>