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04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p:scale>
          <a:sx n="53" d="100"/>
          <a:sy n="53" d="100"/>
        </p:scale>
        <p:origin x="706" y="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7754A-E62A-4776-8A4C-653F2920450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3CBABD1-E27D-48B9-8BEB-0457990438C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BF42486-088B-413D-B9B7-89A60D8ED77F}"/>
              </a:ext>
            </a:extLst>
          </p:cNvPr>
          <p:cNvSpPr>
            <a:spLocks noGrp="1"/>
          </p:cNvSpPr>
          <p:nvPr>
            <p:ph type="dt" sz="half" idx="10"/>
          </p:nvPr>
        </p:nvSpPr>
        <p:spPr/>
        <p:txBody>
          <a:bodyPr/>
          <a:lstStyle/>
          <a:p>
            <a:fld id="{FD3F3449-CE4C-40FD-8E28-535CBFD39FA9}" type="datetimeFigureOut">
              <a:rPr lang="en-GB" smtClean="0"/>
              <a:t>26/10/2020</a:t>
            </a:fld>
            <a:endParaRPr lang="en-GB"/>
          </a:p>
        </p:txBody>
      </p:sp>
      <p:sp>
        <p:nvSpPr>
          <p:cNvPr id="5" name="Footer Placeholder 4">
            <a:extLst>
              <a:ext uri="{FF2B5EF4-FFF2-40B4-BE49-F238E27FC236}">
                <a16:creationId xmlns:a16="http://schemas.microsoft.com/office/drawing/2014/main" id="{5AE8BEF6-90BE-4AB2-89AC-57D47D01EE3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90043D-6A31-418B-9823-1BC0814BDB0C}"/>
              </a:ext>
            </a:extLst>
          </p:cNvPr>
          <p:cNvSpPr>
            <a:spLocks noGrp="1"/>
          </p:cNvSpPr>
          <p:nvPr>
            <p:ph type="sldNum" sz="quarter" idx="12"/>
          </p:nvPr>
        </p:nvSpPr>
        <p:spPr/>
        <p:txBody>
          <a:bodyPr/>
          <a:lstStyle/>
          <a:p>
            <a:fld id="{77599F22-22D7-4D34-AFCA-A1152E60EA88}" type="slidenum">
              <a:rPr lang="en-GB" smtClean="0"/>
              <a:t>‹#›</a:t>
            </a:fld>
            <a:endParaRPr lang="en-GB"/>
          </a:p>
        </p:txBody>
      </p:sp>
    </p:spTree>
    <p:extLst>
      <p:ext uri="{BB962C8B-B14F-4D97-AF65-F5344CB8AC3E}">
        <p14:creationId xmlns:p14="http://schemas.microsoft.com/office/powerpoint/2010/main" val="41029673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0A195-013D-4017-8C2C-C1DFEF3894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338188-5179-42CF-8E63-2DE8B76C100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B604FB-133C-4B4B-B7AF-3F05C8924A44}"/>
              </a:ext>
            </a:extLst>
          </p:cNvPr>
          <p:cNvSpPr>
            <a:spLocks noGrp="1"/>
          </p:cNvSpPr>
          <p:nvPr>
            <p:ph type="dt" sz="half" idx="10"/>
          </p:nvPr>
        </p:nvSpPr>
        <p:spPr/>
        <p:txBody>
          <a:bodyPr/>
          <a:lstStyle/>
          <a:p>
            <a:fld id="{FD3F3449-CE4C-40FD-8E28-535CBFD39FA9}" type="datetimeFigureOut">
              <a:rPr lang="en-GB" smtClean="0"/>
              <a:t>26/10/2020</a:t>
            </a:fld>
            <a:endParaRPr lang="en-GB"/>
          </a:p>
        </p:txBody>
      </p:sp>
      <p:sp>
        <p:nvSpPr>
          <p:cNvPr id="5" name="Footer Placeholder 4">
            <a:extLst>
              <a:ext uri="{FF2B5EF4-FFF2-40B4-BE49-F238E27FC236}">
                <a16:creationId xmlns:a16="http://schemas.microsoft.com/office/drawing/2014/main" id="{8F8387C5-8146-4EFA-BE29-100DCB7FCE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849B53-55F7-4F45-937B-8F00F5634650}"/>
              </a:ext>
            </a:extLst>
          </p:cNvPr>
          <p:cNvSpPr>
            <a:spLocks noGrp="1"/>
          </p:cNvSpPr>
          <p:nvPr>
            <p:ph type="sldNum" sz="quarter" idx="12"/>
          </p:nvPr>
        </p:nvSpPr>
        <p:spPr/>
        <p:txBody>
          <a:bodyPr/>
          <a:lstStyle/>
          <a:p>
            <a:fld id="{77599F22-22D7-4D34-AFCA-A1152E60EA88}" type="slidenum">
              <a:rPr lang="en-GB" smtClean="0"/>
              <a:t>‹#›</a:t>
            </a:fld>
            <a:endParaRPr lang="en-GB"/>
          </a:p>
        </p:txBody>
      </p:sp>
    </p:spTree>
    <p:extLst>
      <p:ext uri="{BB962C8B-B14F-4D97-AF65-F5344CB8AC3E}">
        <p14:creationId xmlns:p14="http://schemas.microsoft.com/office/powerpoint/2010/main" val="616361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D9A44-6B1C-45F6-8126-27C7498362D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4187891-6C40-48C8-A75D-D72E1CACA4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0F34D93-5C44-49CA-A615-D6C84C55F1DF}"/>
              </a:ext>
            </a:extLst>
          </p:cNvPr>
          <p:cNvSpPr>
            <a:spLocks noGrp="1"/>
          </p:cNvSpPr>
          <p:nvPr>
            <p:ph type="dt" sz="half" idx="10"/>
          </p:nvPr>
        </p:nvSpPr>
        <p:spPr/>
        <p:txBody>
          <a:bodyPr/>
          <a:lstStyle/>
          <a:p>
            <a:fld id="{FD3F3449-CE4C-40FD-8E28-535CBFD39FA9}" type="datetimeFigureOut">
              <a:rPr lang="en-GB" smtClean="0"/>
              <a:t>26/10/2020</a:t>
            </a:fld>
            <a:endParaRPr lang="en-GB"/>
          </a:p>
        </p:txBody>
      </p:sp>
      <p:sp>
        <p:nvSpPr>
          <p:cNvPr id="5" name="Footer Placeholder 4">
            <a:extLst>
              <a:ext uri="{FF2B5EF4-FFF2-40B4-BE49-F238E27FC236}">
                <a16:creationId xmlns:a16="http://schemas.microsoft.com/office/drawing/2014/main" id="{4468EB51-3B6F-4CA9-BDCD-C3AF77C880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DF71C5-647C-4728-B170-CEE4BDB1DFE6}"/>
              </a:ext>
            </a:extLst>
          </p:cNvPr>
          <p:cNvSpPr>
            <a:spLocks noGrp="1"/>
          </p:cNvSpPr>
          <p:nvPr>
            <p:ph type="sldNum" sz="quarter" idx="12"/>
          </p:nvPr>
        </p:nvSpPr>
        <p:spPr/>
        <p:txBody>
          <a:bodyPr/>
          <a:lstStyle/>
          <a:p>
            <a:fld id="{77599F22-22D7-4D34-AFCA-A1152E60EA88}" type="slidenum">
              <a:rPr lang="en-GB" smtClean="0"/>
              <a:t>‹#›</a:t>
            </a:fld>
            <a:endParaRPr lang="en-GB"/>
          </a:p>
        </p:txBody>
      </p:sp>
    </p:spTree>
    <p:extLst>
      <p:ext uri="{BB962C8B-B14F-4D97-AF65-F5344CB8AC3E}">
        <p14:creationId xmlns:p14="http://schemas.microsoft.com/office/powerpoint/2010/main" val="1075399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57CC3-0949-4472-8CF7-6B1FBAACE31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02C749D-513D-4AAC-937D-7BBCB79746B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DE61039-D61B-4AF7-AD64-ACDF6FD54EA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E813EBD-56A1-4E23-83B3-2111AE0ED2CB}"/>
              </a:ext>
            </a:extLst>
          </p:cNvPr>
          <p:cNvSpPr>
            <a:spLocks noGrp="1"/>
          </p:cNvSpPr>
          <p:nvPr>
            <p:ph type="dt" sz="half" idx="10"/>
          </p:nvPr>
        </p:nvSpPr>
        <p:spPr/>
        <p:txBody>
          <a:bodyPr/>
          <a:lstStyle/>
          <a:p>
            <a:fld id="{FD3F3449-CE4C-40FD-8E28-535CBFD39FA9}" type="datetimeFigureOut">
              <a:rPr lang="en-GB" smtClean="0"/>
              <a:t>26/10/2020</a:t>
            </a:fld>
            <a:endParaRPr lang="en-GB"/>
          </a:p>
        </p:txBody>
      </p:sp>
      <p:sp>
        <p:nvSpPr>
          <p:cNvPr id="6" name="Footer Placeholder 5">
            <a:extLst>
              <a:ext uri="{FF2B5EF4-FFF2-40B4-BE49-F238E27FC236}">
                <a16:creationId xmlns:a16="http://schemas.microsoft.com/office/drawing/2014/main" id="{0AFCF857-C2C1-42AA-AFEB-93A9D37729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6D1B47A-D92A-44BC-95F1-A1A9D3FA9C05}"/>
              </a:ext>
            </a:extLst>
          </p:cNvPr>
          <p:cNvSpPr>
            <a:spLocks noGrp="1"/>
          </p:cNvSpPr>
          <p:nvPr>
            <p:ph type="sldNum" sz="quarter" idx="12"/>
          </p:nvPr>
        </p:nvSpPr>
        <p:spPr/>
        <p:txBody>
          <a:bodyPr/>
          <a:lstStyle/>
          <a:p>
            <a:fld id="{77599F22-22D7-4D34-AFCA-A1152E60EA88}" type="slidenum">
              <a:rPr lang="en-GB" smtClean="0"/>
              <a:t>‹#›</a:t>
            </a:fld>
            <a:endParaRPr lang="en-GB"/>
          </a:p>
        </p:txBody>
      </p:sp>
    </p:spTree>
    <p:extLst>
      <p:ext uri="{BB962C8B-B14F-4D97-AF65-F5344CB8AC3E}">
        <p14:creationId xmlns:p14="http://schemas.microsoft.com/office/powerpoint/2010/main" val="2036658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46479-95F5-4E24-A705-047A0D61C86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3046004-627D-4473-BF07-0DDC1D56AF5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2461B1-B7FB-4EC4-A25C-F977C69608B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735CD77-5C2A-4BD7-9DAD-81604689AA2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C662D44-1869-410D-8303-1CB5965B91C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8032DD3-6957-46F7-8EC8-F5ABB20BBC63}"/>
              </a:ext>
            </a:extLst>
          </p:cNvPr>
          <p:cNvSpPr>
            <a:spLocks noGrp="1"/>
          </p:cNvSpPr>
          <p:nvPr>
            <p:ph type="dt" sz="half" idx="10"/>
          </p:nvPr>
        </p:nvSpPr>
        <p:spPr/>
        <p:txBody>
          <a:bodyPr/>
          <a:lstStyle/>
          <a:p>
            <a:fld id="{FD3F3449-CE4C-40FD-8E28-535CBFD39FA9}" type="datetimeFigureOut">
              <a:rPr lang="en-GB" smtClean="0"/>
              <a:t>26/10/2020</a:t>
            </a:fld>
            <a:endParaRPr lang="en-GB"/>
          </a:p>
        </p:txBody>
      </p:sp>
      <p:sp>
        <p:nvSpPr>
          <p:cNvPr id="8" name="Footer Placeholder 7">
            <a:extLst>
              <a:ext uri="{FF2B5EF4-FFF2-40B4-BE49-F238E27FC236}">
                <a16:creationId xmlns:a16="http://schemas.microsoft.com/office/drawing/2014/main" id="{FF59B17F-16D1-4931-A01C-2D628AEE042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E840C5E-3B75-4827-B0F4-5BF8F1B0F6D4}"/>
              </a:ext>
            </a:extLst>
          </p:cNvPr>
          <p:cNvSpPr>
            <a:spLocks noGrp="1"/>
          </p:cNvSpPr>
          <p:nvPr>
            <p:ph type="sldNum" sz="quarter" idx="12"/>
          </p:nvPr>
        </p:nvSpPr>
        <p:spPr/>
        <p:txBody>
          <a:bodyPr/>
          <a:lstStyle/>
          <a:p>
            <a:fld id="{77599F22-22D7-4D34-AFCA-A1152E60EA88}" type="slidenum">
              <a:rPr lang="en-GB" smtClean="0"/>
              <a:t>‹#›</a:t>
            </a:fld>
            <a:endParaRPr lang="en-GB"/>
          </a:p>
        </p:txBody>
      </p:sp>
    </p:spTree>
    <p:extLst>
      <p:ext uri="{BB962C8B-B14F-4D97-AF65-F5344CB8AC3E}">
        <p14:creationId xmlns:p14="http://schemas.microsoft.com/office/powerpoint/2010/main" val="1716547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75CA6-18AA-402E-B834-0C5E5C2A0A1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AFCBC6C-7D68-45EA-BC07-6CEF219B70B1}"/>
              </a:ext>
            </a:extLst>
          </p:cNvPr>
          <p:cNvSpPr>
            <a:spLocks noGrp="1"/>
          </p:cNvSpPr>
          <p:nvPr>
            <p:ph type="dt" sz="half" idx="10"/>
          </p:nvPr>
        </p:nvSpPr>
        <p:spPr/>
        <p:txBody>
          <a:bodyPr/>
          <a:lstStyle/>
          <a:p>
            <a:fld id="{FD3F3449-CE4C-40FD-8E28-535CBFD39FA9}" type="datetimeFigureOut">
              <a:rPr lang="en-GB" smtClean="0"/>
              <a:t>26/10/2020</a:t>
            </a:fld>
            <a:endParaRPr lang="en-GB"/>
          </a:p>
        </p:txBody>
      </p:sp>
      <p:sp>
        <p:nvSpPr>
          <p:cNvPr id="4" name="Footer Placeholder 3">
            <a:extLst>
              <a:ext uri="{FF2B5EF4-FFF2-40B4-BE49-F238E27FC236}">
                <a16:creationId xmlns:a16="http://schemas.microsoft.com/office/drawing/2014/main" id="{21AC5E41-8C49-4944-8CFF-916959829F7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A965500-B277-4BEA-B6B6-33A7A2E1090D}"/>
              </a:ext>
            </a:extLst>
          </p:cNvPr>
          <p:cNvSpPr>
            <a:spLocks noGrp="1"/>
          </p:cNvSpPr>
          <p:nvPr>
            <p:ph type="sldNum" sz="quarter" idx="12"/>
          </p:nvPr>
        </p:nvSpPr>
        <p:spPr/>
        <p:txBody>
          <a:bodyPr/>
          <a:lstStyle/>
          <a:p>
            <a:fld id="{77599F22-22D7-4D34-AFCA-A1152E60EA88}" type="slidenum">
              <a:rPr lang="en-GB" smtClean="0"/>
              <a:t>‹#›</a:t>
            </a:fld>
            <a:endParaRPr lang="en-GB"/>
          </a:p>
        </p:txBody>
      </p:sp>
    </p:spTree>
    <p:extLst>
      <p:ext uri="{BB962C8B-B14F-4D97-AF65-F5344CB8AC3E}">
        <p14:creationId xmlns:p14="http://schemas.microsoft.com/office/powerpoint/2010/main" val="3973141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C7E087-8E81-40AB-BD54-972E629BF115}"/>
              </a:ext>
            </a:extLst>
          </p:cNvPr>
          <p:cNvSpPr>
            <a:spLocks noGrp="1"/>
          </p:cNvSpPr>
          <p:nvPr>
            <p:ph type="dt" sz="half" idx="10"/>
          </p:nvPr>
        </p:nvSpPr>
        <p:spPr/>
        <p:txBody>
          <a:bodyPr/>
          <a:lstStyle/>
          <a:p>
            <a:fld id="{FD3F3449-CE4C-40FD-8E28-535CBFD39FA9}" type="datetimeFigureOut">
              <a:rPr lang="en-GB" smtClean="0"/>
              <a:t>26/10/2020</a:t>
            </a:fld>
            <a:endParaRPr lang="en-GB"/>
          </a:p>
        </p:txBody>
      </p:sp>
      <p:sp>
        <p:nvSpPr>
          <p:cNvPr id="3" name="Footer Placeholder 2">
            <a:extLst>
              <a:ext uri="{FF2B5EF4-FFF2-40B4-BE49-F238E27FC236}">
                <a16:creationId xmlns:a16="http://schemas.microsoft.com/office/drawing/2014/main" id="{55E0E4B7-FB77-4B40-A26F-DCCE9E6A6CB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F64F3AE-A40E-4D26-9E65-49CD07A98EF5}"/>
              </a:ext>
            </a:extLst>
          </p:cNvPr>
          <p:cNvSpPr>
            <a:spLocks noGrp="1"/>
          </p:cNvSpPr>
          <p:nvPr>
            <p:ph type="sldNum" sz="quarter" idx="12"/>
          </p:nvPr>
        </p:nvSpPr>
        <p:spPr/>
        <p:txBody>
          <a:bodyPr/>
          <a:lstStyle/>
          <a:p>
            <a:fld id="{77599F22-22D7-4D34-AFCA-A1152E60EA88}" type="slidenum">
              <a:rPr lang="en-GB" smtClean="0"/>
              <a:t>‹#›</a:t>
            </a:fld>
            <a:endParaRPr lang="en-GB"/>
          </a:p>
        </p:txBody>
      </p:sp>
    </p:spTree>
    <p:extLst>
      <p:ext uri="{BB962C8B-B14F-4D97-AF65-F5344CB8AC3E}">
        <p14:creationId xmlns:p14="http://schemas.microsoft.com/office/powerpoint/2010/main" val="2608826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611F1-2E47-4D0E-9433-B9EB627995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3D4625E-BF08-4CE8-8EFC-83ACDF95BB9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C391813-516D-489B-B4EC-BE7B30A765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B297AF-F392-4565-8994-4012538B359B}"/>
              </a:ext>
            </a:extLst>
          </p:cNvPr>
          <p:cNvSpPr>
            <a:spLocks noGrp="1"/>
          </p:cNvSpPr>
          <p:nvPr>
            <p:ph type="dt" sz="half" idx="10"/>
          </p:nvPr>
        </p:nvSpPr>
        <p:spPr/>
        <p:txBody>
          <a:bodyPr/>
          <a:lstStyle/>
          <a:p>
            <a:fld id="{FD3F3449-CE4C-40FD-8E28-535CBFD39FA9}" type="datetimeFigureOut">
              <a:rPr lang="en-GB" smtClean="0"/>
              <a:t>26/10/2020</a:t>
            </a:fld>
            <a:endParaRPr lang="en-GB"/>
          </a:p>
        </p:txBody>
      </p:sp>
      <p:sp>
        <p:nvSpPr>
          <p:cNvPr id="6" name="Footer Placeholder 5">
            <a:extLst>
              <a:ext uri="{FF2B5EF4-FFF2-40B4-BE49-F238E27FC236}">
                <a16:creationId xmlns:a16="http://schemas.microsoft.com/office/drawing/2014/main" id="{C4B1E3FE-F543-4C45-88D5-8BBE7DEC60A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61C8E6-1240-4CCD-87AC-671F3D7A0352}"/>
              </a:ext>
            </a:extLst>
          </p:cNvPr>
          <p:cNvSpPr>
            <a:spLocks noGrp="1"/>
          </p:cNvSpPr>
          <p:nvPr>
            <p:ph type="sldNum" sz="quarter" idx="12"/>
          </p:nvPr>
        </p:nvSpPr>
        <p:spPr/>
        <p:txBody>
          <a:bodyPr/>
          <a:lstStyle/>
          <a:p>
            <a:fld id="{77599F22-22D7-4D34-AFCA-A1152E60EA88}" type="slidenum">
              <a:rPr lang="en-GB" smtClean="0"/>
              <a:t>‹#›</a:t>
            </a:fld>
            <a:endParaRPr lang="en-GB"/>
          </a:p>
        </p:txBody>
      </p:sp>
    </p:spTree>
    <p:extLst>
      <p:ext uri="{BB962C8B-B14F-4D97-AF65-F5344CB8AC3E}">
        <p14:creationId xmlns:p14="http://schemas.microsoft.com/office/powerpoint/2010/main" val="4161869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DC496-FAC5-48CF-939D-A956EE90C4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5F6B63D-4289-4B55-BF67-4AD7FCA0E6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AA54C80-AE01-4F7F-A087-18BD1624BC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7B4F93-7142-4685-B44D-644853B4CDCD}"/>
              </a:ext>
            </a:extLst>
          </p:cNvPr>
          <p:cNvSpPr>
            <a:spLocks noGrp="1"/>
          </p:cNvSpPr>
          <p:nvPr>
            <p:ph type="dt" sz="half" idx="10"/>
          </p:nvPr>
        </p:nvSpPr>
        <p:spPr/>
        <p:txBody>
          <a:bodyPr/>
          <a:lstStyle/>
          <a:p>
            <a:fld id="{FD3F3449-CE4C-40FD-8E28-535CBFD39FA9}" type="datetimeFigureOut">
              <a:rPr lang="en-GB" smtClean="0"/>
              <a:t>26/10/2020</a:t>
            </a:fld>
            <a:endParaRPr lang="en-GB"/>
          </a:p>
        </p:txBody>
      </p:sp>
      <p:sp>
        <p:nvSpPr>
          <p:cNvPr id="6" name="Footer Placeholder 5">
            <a:extLst>
              <a:ext uri="{FF2B5EF4-FFF2-40B4-BE49-F238E27FC236}">
                <a16:creationId xmlns:a16="http://schemas.microsoft.com/office/drawing/2014/main" id="{7B86D26E-7C3E-4AD6-A498-3FCC4C9972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C41D7A-A132-4ECC-A675-17AADA2C1B5E}"/>
              </a:ext>
            </a:extLst>
          </p:cNvPr>
          <p:cNvSpPr>
            <a:spLocks noGrp="1"/>
          </p:cNvSpPr>
          <p:nvPr>
            <p:ph type="sldNum" sz="quarter" idx="12"/>
          </p:nvPr>
        </p:nvSpPr>
        <p:spPr/>
        <p:txBody>
          <a:bodyPr/>
          <a:lstStyle/>
          <a:p>
            <a:fld id="{77599F22-22D7-4D34-AFCA-A1152E60EA88}" type="slidenum">
              <a:rPr lang="en-GB" smtClean="0"/>
              <a:t>‹#›</a:t>
            </a:fld>
            <a:endParaRPr lang="en-GB"/>
          </a:p>
        </p:txBody>
      </p:sp>
    </p:spTree>
    <p:extLst>
      <p:ext uri="{BB962C8B-B14F-4D97-AF65-F5344CB8AC3E}">
        <p14:creationId xmlns:p14="http://schemas.microsoft.com/office/powerpoint/2010/main" val="2567614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EB19F-F8FA-4872-80C1-E2A9BB07E18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9FCE95-CB39-4900-80B9-0951FE124F4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B0BA15-0632-44DF-B264-015E1E8DEE4E}"/>
              </a:ext>
            </a:extLst>
          </p:cNvPr>
          <p:cNvSpPr>
            <a:spLocks noGrp="1"/>
          </p:cNvSpPr>
          <p:nvPr>
            <p:ph type="dt" sz="half" idx="10"/>
          </p:nvPr>
        </p:nvSpPr>
        <p:spPr/>
        <p:txBody>
          <a:bodyPr/>
          <a:lstStyle/>
          <a:p>
            <a:fld id="{FD3F3449-CE4C-40FD-8E28-535CBFD39FA9}" type="datetimeFigureOut">
              <a:rPr lang="en-GB" smtClean="0"/>
              <a:t>26/10/2020</a:t>
            </a:fld>
            <a:endParaRPr lang="en-GB"/>
          </a:p>
        </p:txBody>
      </p:sp>
      <p:sp>
        <p:nvSpPr>
          <p:cNvPr id="5" name="Footer Placeholder 4">
            <a:extLst>
              <a:ext uri="{FF2B5EF4-FFF2-40B4-BE49-F238E27FC236}">
                <a16:creationId xmlns:a16="http://schemas.microsoft.com/office/drawing/2014/main" id="{ECFE4687-D147-43C7-ACD7-8D46CA6BFF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861B18-ED27-4139-BB5A-91754206B778}"/>
              </a:ext>
            </a:extLst>
          </p:cNvPr>
          <p:cNvSpPr>
            <a:spLocks noGrp="1"/>
          </p:cNvSpPr>
          <p:nvPr>
            <p:ph type="sldNum" sz="quarter" idx="12"/>
          </p:nvPr>
        </p:nvSpPr>
        <p:spPr/>
        <p:txBody>
          <a:bodyPr/>
          <a:lstStyle/>
          <a:p>
            <a:fld id="{77599F22-22D7-4D34-AFCA-A1152E60EA88}" type="slidenum">
              <a:rPr lang="en-GB" smtClean="0"/>
              <a:t>‹#›</a:t>
            </a:fld>
            <a:endParaRPr lang="en-GB"/>
          </a:p>
        </p:txBody>
      </p:sp>
    </p:spTree>
    <p:extLst>
      <p:ext uri="{BB962C8B-B14F-4D97-AF65-F5344CB8AC3E}">
        <p14:creationId xmlns:p14="http://schemas.microsoft.com/office/powerpoint/2010/main" val="736981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9DC475-A877-4B1A-BC22-9C7787E5877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EA8204-9F98-4DBB-92A9-06395723D1F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052E52-9D13-4CF5-92EC-532747B7638F}"/>
              </a:ext>
            </a:extLst>
          </p:cNvPr>
          <p:cNvSpPr>
            <a:spLocks noGrp="1"/>
          </p:cNvSpPr>
          <p:nvPr>
            <p:ph type="dt" sz="half" idx="10"/>
          </p:nvPr>
        </p:nvSpPr>
        <p:spPr/>
        <p:txBody>
          <a:bodyPr/>
          <a:lstStyle/>
          <a:p>
            <a:fld id="{FD3F3449-CE4C-40FD-8E28-535CBFD39FA9}" type="datetimeFigureOut">
              <a:rPr lang="en-GB" smtClean="0"/>
              <a:t>26/10/2020</a:t>
            </a:fld>
            <a:endParaRPr lang="en-GB"/>
          </a:p>
        </p:txBody>
      </p:sp>
      <p:sp>
        <p:nvSpPr>
          <p:cNvPr id="5" name="Footer Placeholder 4">
            <a:extLst>
              <a:ext uri="{FF2B5EF4-FFF2-40B4-BE49-F238E27FC236}">
                <a16:creationId xmlns:a16="http://schemas.microsoft.com/office/drawing/2014/main" id="{D88278B0-589D-4851-ACC4-C29D7BF47C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AA7024-CB1C-45CF-8F07-962C32306543}"/>
              </a:ext>
            </a:extLst>
          </p:cNvPr>
          <p:cNvSpPr>
            <a:spLocks noGrp="1"/>
          </p:cNvSpPr>
          <p:nvPr>
            <p:ph type="sldNum" sz="quarter" idx="12"/>
          </p:nvPr>
        </p:nvSpPr>
        <p:spPr/>
        <p:txBody>
          <a:bodyPr/>
          <a:lstStyle/>
          <a:p>
            <a:fld id="{77599F22-22D7-4D34-AFCA-A1152E60EA88}" type="slidenum">
              <a:rPr lang="en-GB" smtClean="0"/>
              <a:t>‹#›</a:t>
            </a:fld>
            <a:endParaRPr lang="en-GB"/>
          </a:p>
        </p:txBody>
      </p:sp>
    </p:spTree>
    <p:extLst>
      <p:ext uri="{BB962C8B-B14F-4D97-AF65-F5344CB8AC3E}">
        <p14:creationId xmlns:p14="http://schemas.microsoft.com/office/powerpoint/2010/main" val="17146648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D9A632-B7E3-4C98-9A7F-914F0B18939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F872F39-D1FD-40B9-9C98-DB54296343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4ABD0B-680A-4FC9-8807-5F0528696E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3F3449-CE4C-40FD-8E28-535CBFD39FA9}" type="datetimeFigureOut">
              <a:rPr lang="en-GB" smtClean="0"/>
              <a:t>26/10/2020</a:t>
            </a:fld>
            <a:endParaRPr lang="en-GB"/>
          </a:p>
        </p:txBody>
      </p:sp>
      <p:sp>
        <p:nvSpPr>
          <p:cNvPr id="5" name="Footer Placeholder 4">
            <a:extLst>
              <a:ext uri="{FF2B5EF4-FFF2-40B4-BE49-F238E27FC236}">
                <a16:creationId xmlns:a16="http://schemas.microsoft.com/office/drawing/2014/main" id="{303686C8-567F-4520-BDCC-935C6F3CA1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D706338-A84C-4023-8632-ABC46FFD27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599F22-22D7-4D34-AFCA-A1152E60EA88}" type="slidenum">
              <a:rPr lang="en-GB" smtClean="0"/>
              <a:t>‹#›</a:t>
            </a:fld>
            <a:endParaRPr lang="en-GB"/>
          </a:p>
        </p:txBody>
      </p:sp>
    </p:spTree>
    <p:extLst>
      <p:ext uri="{BB962C8B-B14F-4D97-AF65-F5344CB8AC3E}">
        <p14:creationId xmlns:p14="http://schemas.microsoft.com/office/powerpoint/2010/main" val="35883296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keptics.stackexchange.com/questions/1920/does-photographic-memory-exist"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eldadodelarte.blogspot.com/2010/12/matt-sesow-balance-of-power.html" TargetMode="External"/><Relationship Id="rId3" Type="http://schemas.openxmlformats.org/officeDocument/2006/relationships/image" Target="../media/image3.jpg"/><Relationship Id="rId7" Type="http://schemas.openxmlformats.org/officeDocument/2006/relationships/image" Target="../media/image5.JPG"/><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hyperlink" Target="https://eldadodelarte.blogspot.com/2011/10/matt-sesow-en-flash-gallery.html" TargetMode="External"/><Relationship Id="rId5" Type="http://schemas.openxmlformats.org/officeDocument/2006/relationships/image" Target="../media/image4.jpg"/><Relationship Id="rId4" Type="http://schemas.openxmlformats.org/officeDocument/2006/relationships/hyperlink" Target="http://www.spaulforrest.com/2011/07/riddle-of-middle.html"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7" Type="http://schemas.openxmlformats.org/officeDocument/2006/relationships/image" Target="../media/image9.jpeg"/><Relationship Id="rId2" Type="http://schemas.openxmlformats.org/officeDocument/2006/relationships/slideLayout" Target="../slideLayouts/slideLayout6.xml"/><Relationship Id="rId1" Type="http://schemas.openxmlformats.org/officeDocument/2006/relationships/video" Target="https://www.youtube.com/embed/LrgbDXtt4UQ?feature=oembed" TargetMode="External"/><Relationship Id="rId6" Type="http://schemas.openxmlformats.org/officeDocument/2006/relationships/hyperlink" Target="https://gempaklah.blogspot.com/2010/03/disabled-artists.html" TargetMode="External"/><Relationship Id="rId5" Type="http://schemas.openxmlformats.org/officeDocument/2006/relationships/image" Target="../media/image8.jpg"/><Relationship Id="rId4" Type="http://schemas.openxmlformats.org/officeDocument/2006/relationships/hyperlink" Target="http://trastornodeldesarrollo.blogspot.com/2011/12/savants-famosos.html"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 Id="rId5" Type="http://schemas.openxmlformats.org/officeDocument/2006/relationships/hyperlink" Target="https://dailydeliciousthai.blogspot.com/2016/06/travel-with-dailydelicious.html" TargetMode="External"/><Relationship Id="rId4" Type="http://schemas.openxmlformats.org/officeDocument/2006/relationships/image" Target="../media/image12.jp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6.xml"/><Relationship Id="rId1" Type="http://schemas.openxmlformats.org/officeDocument/2006/relationships/video" Target="https://www.youtube.com/embed/5FHllrGEGoo?feature=oembed" TargetMode="External"/><Relationship Id="rId5" Type="http://schemas.openxmlformats.org/officeDocument/2006/relationships/image" Target="../media/image15.jpe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6.xml"/><Relationship Id="rId1" Type="http://schemas.openxmlformats.org/officeDocument/2006/relationships/video" Target="https://www.youtube.com/embed/s37OoBXkYAc?feature=oembed" TargetMode="Externa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slideLayout" Target="../slideLayouts/slideLayout6.xml"/><Relationship Id="rId1" Type="http://schemas.openxmlformats.org/officeDocument/2006/relationships/video" Target="https://www.youtube.com/embed/9De_DcFY1CM?feature=oembed" TargetMode="Externa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8.png"/><Relationship Id="rId2" Type="http://schemas.openxmlformats.org/officeDocument/2006/relationships/slideLayout" Target="../slideLayouts/slideLayout6.xml"/><Relationship Id="rId1" Type="http://schemas.openxmlformats.org/officeDocument/2006/relationships/video" Target="https://www.youtube.com/embed/eXtWUfuRi1w?feature=oembed" TargetMode="External"/><Relationship Id="rId6" Type="http://schemas.openxmlformats.org/officeDocument/2006/relationships/hyperlink" Target="https://elembrujodegaia.blogspot.com/2015/08/alison-lapper-con-la-boca-y-el-pie.html" TargetMode="External"/><Relationship Id="rId5" Type="http://schemas.openxmlformats.org/officeDocument/2006/relationships/image" Target="../media/image27.jpg"/><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Layout" Target="../slideLayouts/slideLayout6.xml"/><Relationship Id="rId1" Type="http://schemas.openxmlformats.org/officeDocument/2006/relationships/video" Target="https://www.youtube.com/embed/67yLfNl6nO0?feature=oembed" TargetMode="External"/><Relationship Id="rId5" Type="http://schemas.openxmlformats.org/officeDocument/2006/relationships/image" Target="../media/image31.png"/><Relationship Id="rId4" Type="http://schemas.openxmlformats.org/officeDocument/2006/relationships/image" Target="../media/image30.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descr="A picture containing person, holding, standing, umbrella&#10;&#10;Description automatically generated">
            <a:extLst>
              <a:ext uri="{FF2B5EF4-FFF2-40B4-BE49-F238E27FC236}">
                <a16:creationId xmlns:a16="http://schemas.microsoft.com/office/drawing/2014/main" id="{483E2584-EDE2-40D8-B548-DED8BB1EA08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15313" b="2"/>
          <a:stretch/>
        </p:blipFill>
        <p:spPr>
          <a:xfrm>
            <a:off x="3523488" y="10"/>
            <a:ext cx="8668512" cy="6857990"/>
          </a:xfrm>
          <a:prstGeom prst="rect">
            <a:avLst/>
          </a:prstGeom>
        </p:spPr>
      </p:pic>
      <p:sp>
        <p:nvSpPr>
          <p:cNvPr id="38" name="Rectangle 37">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6866FA6-8DC3-417F-AC53-BBC625EFA275}"/>
              </a:ext>
            </a:extLst>
          </p:cNvPr>
          <p:cNvSpPr>
            <a:spLocks noGrp="1"/>
          </p:cNvSpPr>
          <p:nvPr>
            <p:ph type="ctrTitle"/>
          </p:nvPr>
        </p:nvSpPr>
        <p:spPr>
          <a:xfrm>
            <a:off x="477981" y="1122363"/>
            <a:ext cx="4023360" cy="3204134"/>
          </a:xfrm>
        </p:spPr>
        <p:txBody>
          <a:bodyPr anchor="b">
            <a:normAutofit fontScale="90000"/>
          </a:bodyPr>
          <a:lstStyle/>
          <a:p>
            <a:pPr algn="l"/>
            <a:r>
              <a:rPr lang="en-GB" sz="4400" dirty="0">
                <a:latin typeface="AR JULIAN" panose="02000000000000000000" pitchFamily="2" charset="0"/>
              </a:rPr>
              <a:t>Celebrating artists with </a:t>
            </a:r>
            <a:r>
              <a:rPr lang="en-GB" sz="4400" dirty="0" err="1">
                <a:latin typeface="AR JULIAN" panose="02000000000000000000" pitchFamily="2" charset="0"/>
              </a:rPr>
              <a:t>dis</a:t>
            </a:r>
            <a:r>
              <a:rPr lang="en-GB" sz="4400" b="1" dirty="0" err="1">
                <a:solidFill>
                  <a:srgbClr val="FFFF00"/>
                </a:solidFill>
                <a:latin typeface="AR JULIAN" panose="02000000000000000000" pitchFamily="2" charset="0"/>
              </a:rPr>
              <a:t>ABILITIES</a:t>
            </a:r>
            <a:r>
              <a:rPr lang="en-GB" sz="4400" dirty="0">
                <a:latin typeface="AR JULIAN" panose="02000000000000000000" pitchFamily="2" charset="0"/>
              </a:rPr>
              <a:t> and/or Learning Differences</a:t>
            </a:r>
          </a:p>
        </p:txBody>
      </p:sp>
      <p:sp>
        <p:nvSpPr>
          <p:cNvPr id="40" name="Rectangle 39">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2" name="Rectangle 41">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5FF3D52E-8AE6-4AC6-BD5D-6265FD340608}"/>
              </a:ext>
            </a:extLst>
          </p:cNvPr>
          <p:cNvSpPr txBox="1"/>
          <p:nvPr/>
        </p:nvSpPr>
        <p:spPr>
          <a:xfrm>
            <a:off x="477981" y="6179574"/>
            <a:ext cx="3977640" cy="646331"/>
          </a:xfrm>
          <a:prstGeom prst="rect">
            <a:avLst/>
          </a:prstGeom>
          <a:noFill/>
        </p:spPr>
        <p:txBody>
          <a:bodyPr wrap="square" rtlCol="0">
            <a:spAutoFit/>
          </a:bodyPr>
          <a:lstStyle/>
          <a:p>
            <a:pPr>
              <a:spcAft>
                <a:spcPts val="600"/>
              </a:spcAft>
            </a:pPr>
            <a:r>
              <a:rPr lang="en-GB" b="1" dirty="0">
                <a:solidFill>
                  <a:srgbClr val="FFFF00"/>
                </a:solidFill>
              </a:rPr>
              <a:t>International Day of People with Disabilities, December 3</a:t>
            </a:r>
            <a:r>
              <a:rPr lang="en-GB" b="1" baseline="30000" dirty="0">
                <a:solidFill>
                  <a:srgbClr val="FFFF00"/>
                </a:solidFill>
              </a:rPr>
              <a:t>rd</a:t>
            </a:r>
            <a:r>
              <a:rPr lang="en-GB" b="1" dirty="0">
                <a:solidFill>
                  <a:srgbClr val="FFFF00"/>
                </a:solidFill>
              </a:rPr>
              <a:t> 2020</a:t>
            </a:r>
          </a:p>
        </p:txBody>
      </p:sp>
    </p:spTree>
    <p:extLst>
      <p:ext uri="{BB962C8B-B14F-4D97-AF65-F5344CB8AC3E}">
        <p14:creationId xmlns:p14="http://schemas.microsoft.com/office/powerpoint/2010/main" val="326897584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5D043789-C366-46AC-B38E-C8FB008CA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F50E34E-CE0A-465C-BE90-CE013BB4DBE4}"/>
              </a:ext>
            </a:extLst>
          </p:cNvPr>
          <p:cNvSpPr>
            <a:spLocks noGrp="1"/>
          </p:cNvSpPr>
          <p:nvPr>
            <p:ph type="title"/>
          </p:nvPr>
        </p:nvSpPr>
        <p:spPr>
          <a:xfrm>
            <a:off x="7730523" y="176292"/>
            <a:ext cx="4231627" cy="720845"/>
          </a:xfrm>
          <a:noFill/>
          <a:ln w="19050">
            <a:noFill/>
            <a:prstDash val="dash"/>
          </a:ln>
        </p:spPr>
        <p:txBody>
          <a:bodyPr vert="horz" lIns="91440" tIns="45720" rIns="91440" bIns="45720" rtlCol="0" anchor="b">
            <a:normAutofit fontScale="90000"/>
          </a:bodyPr>
          <a:lstStyle/>
          <a:p>
            <a:r>
              <a:rPr lang="en-US" sz="4800" b="1" kern="1200" dirty="0">
                <a:solidFill>
                  <a:srgbClr val="FC04CD"/>
                </a:solidFill>
                <a:latin typeface="+mj-lt"/>
                <a:ea typeface="+mj-ea"/>
                <a:cs typeface="+mj-cs"/>
              </a:rPr>
              <a:t>Matt </a:t>
            </a:r>
            <a:r>
              <a:rPr lang="en-US" sz="4800" b="1" kern="1200" dirty="0" err="1">
                <a:solidFill>
                  <a:srgbClr val="FC04CD"/>
                </a:solidFill>
                <a:latin typeface="+mj-lt"/>
                <a:ea typeface="+mj-ea"/>
                <a:cs typeface="+mj-cs"/>
              </a:rPr>
              <a:t>Sesow</a:t>
            </a:r>
            <a:r>
              <a:rPr lang="en-US" sz="4800" b="1" kern="1200" dirty="0">
                <a:solidFill>
                  <a:srgbClr val="FC04CD"/>
                </a:solidFill>
                <a:latin typeface="+mj-lt"/>
                <a:ea typeface="+mj-ea"/>
                <a:cs typeface="+mj-cs"/>
              </a:rPr>
              <a:t> </a:t>
            </a:r>
            <a:r>
              <a:rPr lang="en-US" sz="1800" b="1" kern="1200" dirty="0">
                <a:solidFill>
                  <a:schemeClr val="tx1"/>
                </a:solidFill>
                <a:latin typeface="+mj-lt"/>
                <a:ea typeface="+mj-ea"/>
                <a:cs typeface="+mj-cs"/>
              </a:rPr>
              <a:t>(born 1966)</a:t>
            </a:r>
          </a:p>
        </p:txBody>
      </p:sp>
      <p:pic>
        <p:nvPicPr>
          <p:cNvPr id="1026" name="Picture 2" descr="Image result for matt sesow Artist">
            <a:extLst>
              <a:ext uri="{FF2B5EF4-FFF2-40B4-BE49-F238E27FC236}">
                <a16:creationId xmlns:a16="http://schemas.microsoft.com/office/drawing/2014/main" id="{96A2850D-47CB-45AF-8AAF-C4E7429A5BE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2485"/>
          <a:stretch/>
        </p:blipFill>
        <p:spPr bwMode="auto">
          <a:xfrm>
            <a:off x="20" y="2"/>
            <a:ext cx="3726328" cy="2624327"/>
          </a:xfrm>
          <a:prstGeom prst="rect">
            <a:avLst/>
          </a:prstGeom>
          <a:noFill/>
          <a:extLst>
            <a:ext uri="{909E8E84-426E-40DD-AFC4-6F175D3DCCD1}">
              <a14:hiddenFill xmlns:a14="http://schemas.microsoft.com/office/drawing/2010/main">
                <a:solidFill>
                  <a:srgbClr val="FFFFFF"/>
                </a:solidFill>
              </a14:hiddenFill>
            </a:ext>
          </a:extLst>
        </p:spPr>
      </p:pic>
      <p:sp>
        <p:nvSpPr>
          <p:cNvPr id="137" name="Rectangle 136">
            <a:extLst>
              <a:ext uri="{FF2B5EF4-FFF2-40B4-BE49-F238E27FC236}">
                <a16:creationId xmlns:a16="http://schemas.microsoft.com/office/drawing/2014/main" id="{F8B04874-A529-4BBC-B665-99A7D1758A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46782" y="-1"/>
            <a:ext cx="4245218" cy="5367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descr="A close up of a mans face painted on the side of a building&#10;&#10;Description automatically generated">
            <a:extLst>
              <a:ext uri="{FF2B5EF4-FFF2-40B4-BE49-F238E27FC236}">
                <a16:creationId xmlns:a16="http://schemas.microsoft.com/office/drawing/2014/main" id="{9572750D-1ACA-4BF3-9415-6FCB548C9A4B}"/>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7022" b="4"/>
          <a:stretch/>
        </p:blipFill>
        <p:spPr>
          <a:xfrm>
            <a:off x="20" y="2715768"/>
            <a:ext cx="3726328" cy="4142232"/>
          </a:xfrm>
          <a:prstGeom prst="rect">
            <a:avLst/>
          </a:prstGeom>
        </p:spPr>
      </p:pic>
      <p:pic>
        <p:nvPicPr>
          <p:cNvPr id="4" name="Picture 3" descr="A drawing of a person&#10;&#10;Description automatically generated">
            <a:extLst>
              <a:ext uri="{FF2B5EF4-FFF2-40B4-BE49-F238E27FC236}">
                <a16:creationId xmlns:a16="http://schemas.microsoft.com/office/drawing/2014/main" id="{DCF501EB-EAC1-4822-82E3-475B025B34C2}"/>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30640" r="25211" b="-1"/>
          <a:stretch/>
        </p:blipFill>
        <p:spPr>
          <a:xfrm>
            <a:off x="3829049" y="2"/>
            <a:ext cx="3730752" cy="4119613"/>
          </a:xfrm>
          <a:prstGeom prst="rect">
            <a:avLst/>
          </a:prstGeom>
        </p:spPr>
      </p:pic>
      <p:pic>
        <p:nvPicPr>
          <p:cNvPr id="7" name="Picture 6" descr="A group of people posing for the camera&#10;&#10;Description automatically generated">
            <a:extLst>
              <a:ext uri="{FF2B5EF4-FFF2-40B4-BE49-F238E27FC236}">
                <a16:creationId xmlns:a16="http://schemas.microsoft.com/office/drawing/2014/main" id="{AAF0DCBA-6036-49A1-83C9-C40B0A9AA9B9}"/>
              </a:ext>
            </a:extLst>
          </p:cNvPr>
          <p:cNvPicPr>
            <a:picLocks noChangeAspect="1"/>
          </p:cNvPicPr>
          <p:nvPr/>
        </p:nvPicPr>
        <p:blipFill rotWithShape="1">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r="1" b="5836"/>
          <a:stretch/>
        </p:blipFill>
        <p:spPr>
          <a:xfrm>
            <a:off x="3829049" y="4223210"/>
            <a:ext cx="3730752" cy="2634790"/>
          </a:xfrm>
          <a:prstGeom prst="rect">
            <a:avLst/>
          </a:prstGeom>
        </p:spPr>
      </p:pic>
      <p:sp>
        <p:nvSpPr>
          <p:cNvPr id="12" name="TextBox 11">
            <a:extLst>
              <a:ext uri="{FF2B5EF4-FFF2-40B4-BE49-F238E27FC236}">
                <a16:creationId xmlns:a16="http://schemas.microsoft.com/office/drawing/2014/main" id="{A8B4C222-A1EB-41C6-9F56-91021E5F5964}"/>
              </a:ext>
            </a:extLst>
          </p:cNvPr>
          <p:cNvSpPr txBox="1"/>
          <p:nvPr/>
        </p:nvSpPr>
        <p:spPr>
          <a:xfrm>
            <a:off x="7928592" y="864437"/>
            <a:ext cx="3835487" cy="5909310"/>
          </a:xfrm>
          <a:prstGeom prst="rect">
            <a:avLst/>
          </a:prstGeom>
          <a:noFill/>
        </p:spPr>
        <p:txBody>
          <a:bodyPr wrap="square" rtlCol="0">
            <a:spAutoFit/>
          </a:bodyPr>
          <a:lstStyle/>
          <a:p>
            <a:r>
              <a:rPr lang="en-GB" b="1" dirty="0">
                <a:solidFill>
                  <a:srgbClr val="FFFF00"/>
                </a:solidFill>
              </a:rPr>
              <a:t>Matt </a:t>
            </a:r>
            <a:r>
              <a:rPr lang="en-GB" b="1" dirty="0" err="1">
                <a:solidFill>
                  <a:srgbClr val="FFFF00"/>
                </a:solidFill>
              </a:rPr>
              <a:t>Sesow</a:t>
            </a:r>
            <a:r>
              <a:rPr lang="en-GB" b="1" dirty="0">
                <a:solidFill>
                  <a:srgbClr val="FFFF00"/>
                </a:solidFill>
              </a:rPr>
              <a:t> </a:t>
            </a:r>
            <a:r>
              <a:rPr lang="en-GB" dirty="0"/>
              <a:t>is a full-time painter… living and painting in Washington, DC. On a summer evening when he was eight at an airfield near his home, he was struck by the propeller of a landing airplane.  The accident resulted in his left arm being severed and the loss of his </a:t>
            </a:r>
            <a:r>
              <a:rPr lang="en-GB" b="1" u="sng" dirty="0"/>
              <a:t>dominant</a:t>
            </a:r>
            <a:r>
              <a:rPr lang="en-GB" dirty="0"/>
              <a:t> left hand.</a:t>
            </a:r>
          </a:p>
          <a:p>
            <a:endParaRPr lang="en-GB" dirty="0"/>
          </a:p>
          <a:p>
            <a:r>
              <a:rPr lang="en-GB" b="1" dirty="0">
                <a:solidFill>
                  <a:srgbClr val="FFFF00"/>
                </a:solidFill>
              </a:rPr>
              <a:t>ARTIST STATEMENT (2014):</a:t>
            </a:r>
          </a:p>
          <a:p>
            <a:r>
              <a:rPr lang="en-GB" dirty="0"/>
              <a:t>Painting is something I do everyday and it is what I intend to do for the rest of my life.  Painting has healed me.  I found painting was a cure to the emotional pain I felt from losing my left hand as a chid.</a:t>
            </a:r>
          </a:p>
          <a:p>
            <a:endParaRPr lang="en-GB" dirty="0"/>
          </a:p>
          <a:p>
            <a:r>
              <a:rPr lang="en-GB" b="1" dirty="0">
                <a:solidFill>
                  <a:srgbClr val="FFFF00"/>
                </a:solidFill>
              </a:rPr>
              <a:t>Task:</a:t>
            </a:r>
          </a:p>
          <a:p>
            <a:r>
              <a:rPr lang="en-GB" dirty="0"/>
              <a:t>Create a portrait of yourself or that of  a member of your family by your non dominant hand.</a:t>
            </a:r>
          </a:p>
        </p:txBody>
      </p:sp>
    </p:spTree>
    <p:extLst>
      <p:ext uri="{BB962C8B-B14F-4D97-AF65-F5344CB8AC3E}">
        <p14:creationId xmlns:p14="http://schemas.microsoft.com/office/powerpoint/2010/main" val="42737155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845A0EE-C4C8-4AE1-B3C6-1261368AC0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99716A-7DFD-4199-8E61-F992D7DCFD78}"/>
              </a:ext>
            </a:extLst>
          </p:cNvPr>
          <p:cNvSpPr>
            <a:spLocks noGrp="1"/>
          </p:cNvSpPr>
          <p:nvPr>
            <p:ph type="title"/>
          </p:nvPr>
        </p:nvSpPr>
        <p:spPr>
          <a:xfrm>
            <a:off x="377690" y="-18513"/>
            <a:ext cx="4225290" cy="1449977"/>
          </a:xfrm>
        </p:spPr>
        <p:txBody>
          <a:bodyPr>
            <a:normAutofit/>
          </a:bodyPr>
          <a:lstStyle/>
          <a:p>
            <a:pPr algn="ctr"/>
            <a:r>
              <a:rPr lang="en-GB" b="1" dirty="0">
                <a:solidFill>
                  <a:schemeClr val="accent2"/>
                </a:solidFill>
              </a:rPr>
              <a:t>Artists with</a:t>
            </a:r>
            <a:r>
              <a:rPr lang="en-GB" dirty="0">
                <a:solidFill>
                  <a:srgbClr val="FFFFFF"/>
                </a:solidFill>
              </a:rPr>
              <a:t> </a:t>
            </a:r>
            <a:r>
              <a:rPr lang="en-GB" b="1" dirty="0" err="1">
                <a:solidFill>
                  <a:srgbClr val="FFFF00"/>
                </a:solidFill>
              </a:rPr>
              <a:t>Austism</a:t>
            </a:r>
            <a:endParaRPr lang="en-GB" b="1" dirty="0">
              <a:solidFill>
                <a:srgbClr val="FFFF00"/>
              </a:solidFill>
            </a:endParaRPr>
          </a:p>
        </p:txBody>
      </p:sp>
      <p:pic>
        <p:nvPicPr>
          <p:cNvPr id="3" name="Picture 2">
            <a:extLst>
              <a:ext uri="{FF2B5EF4-FFF2-40B4-BE49-F238E27FC236}">
                <a16:creationId xmlns:a16="http://schemas.microsoft.com/office/drawing/2014/main" id="{66EB8632-AA42-4543-B81C-47097903D3DC}"/>
              </a:ext>
            </a:extLst>
          </p:cNvPr>
          <p:cNvPicPr>
            <a:picLocks noChangeAspect="1"/>
          </p:cNvPicPr>
          <p:nvPr/>
        </p:nvPicPr>
        <p:blipFill>
          <a:blip r:embed="rId2"/>
          <a:stretch>
            <a:fillRect/>
          </a:stretch>
        </p:blipFill>
        <p:spPr>
          <a:xfrm>
            <a:off x="5468547" y="478971"/>
            <a:ext cx="6729207" cy="5888055"/>
          </a:xfrm>
          <a:prstGeom prst="rect">
            <a:avLst/>
          </a:prstGeom>
        </p:spPr>
      </p:pic>
      <p:sp>
        <p:nvSpPr>
          <p:cNvPr id="4" name="Speech Bubble: Oval 3">
            <a:extLst>
              <a:ext uri="{FF2B5EF4-FFF2-40B4-BE49-F238E27FC236}">
                <a16:creationId xmlns:a16="http://schemas.microsoft.com/office/drawing/2014/main" id="{34CE63C8-7946-48C4-85AB-AB655A73D1CA}"/>
              </a:ext>
            </a:extLst>
          </p:cNvPr>
          <p:cNvSpPr/>
          <p:nvPr/>
        </p:nvSpPr>
        <p:spPr>
          <a:xfrm rot="1950504">
            <a:off x="-33306" y="1556824"/>
            <a:ext cx="2289780" cy="1390794"/>
          </a:xfrm>
          <a:prstGeom prst="wedgeEllipseCallout">
            <a:avLst/>
          </a:prstGeom>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5" name="TextBox 4">
            <a:extLst>
              <a:ext uri="{FF2B5EF4-FFF2-40B4-BE49-F238E27FC236}">
                <a16:creationId xmlns:a16="http://schemas.microsoft.com/office/drawing/2014/main" id="{1872BAB1-FA04-4332-BA3B-77E59E47E962}"/>
              </a:ext>
            </a:extLst>
          </p:cNvPr>
          <p:cNvSpPr txBox="1"/>
          <p:nvPr/>
        </p:nvSpPr>
        <p:spPr>
          <a:xfrm rot="2389171">
            <a:off x="75805" y="2465742"/>
            <a:ext cx="3153671" cy="400110"/>
          </a:xfrm>
          <a:prstGeom prst="rect">
            <a:avLst/>
          </a:prstGeom>
          <a:noFill/>
        </p:spPr>
        <p:txBody>
          <a:bodyPr wrap="square" rtlCol="0">
            <a:spAutoFit/>
          </a:bodyPr>
          <a:lstStyle/>
          <a:p>
            <a:r>
              <a:rPr lang="en-GB" sz="2000" b="1" dirty="0"/>
              <a:t>What is Autism?</a:t>
            </a:r>
          </a:p>
        </p:txBody>
      </p:sp>
      <p:sp>
        <p:nvSpPr>
          <p:cNvPr id="6" name="Speech Bubble: Rectangle with Corners Rounded 5">
            <a:extLst>
              <a:ext uri="{FF2B5EF4-FFF2-40B4-BE49-F238E27FC236}">
                <a16:creationId xmlns:a16="http://schemas.microsoft.com/office/drawing/2014/main" id="{734A7806-ABC2-4CCE-8F81-4068AC1A5125}"/>
              </a:ext>
            </a:extLst>
          </p:cNvPr>
          <p:cNvSpPr/>
          <p:nvPr/>
        </p:nvSpPr>
        <p:spPr>
          <a:xfrm rot="20080951">
            <a:off x="988083" y="2575989"/>
            <a:ext cx="4126792" cy="3645628"/>
          </a:xfrm>
          <a:prstGeom prst="wedgeRoundRectCallou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533E3D43-C176-4332-A402-F21A60615B75}"/>
              </a:ext>
            </a:extLst>
          </p:cNvPr>
          <p:cNvSpPr txBox="1"/>
          <p:nvPr/>
        </p:nvSpPr>
        <p:spPr>
          <a:xfrm rot="20020965">
            <a:off x="1323742" y="2678822"/>
            <a:ext cx="3725076" cy="3277820"/>
          </a:xfrm>
          <a:prstGeom prst="rect">
            <a:avLst/>
          </a:prstGeom>
          <a:noFill/>
        </p:spPr>
        <p:txBody>
          <a:bodyPr wrap="square" rtlCol="0">
            <a:spAutoFit/>
          </a:bodyPr>
          <a:lstStyle/>
          <a:p>
            <a:r>
              <a:rPr lang="en-GB" sz="2300" b="1" dirty="0"/>
              <a:t>Autism occurs when a person </a:t>
            </a:r>
            <a:r>
              <a:rPr lang="en-GB" sz="2200" b="1" dirty="0"/>
              <a:t>has</a:t>
            </a:r>
            <a:r>
              <a:rPr lang="en-GB" sz="2300" b="1" dirty="0"/>
              <a:t> trouble communicating and understanding what people </a:t>
            </a:r>
            <a:r>
              <a:rPr lang="en-GB" sz="2300" b="1" u="sng" dirty="0"/>
              <a:t>think</a:t>
            </a:r>
            <a:r>
              <a:rPr lang="en-GB" sz="2300" b="1" dirty="0"/>
              <a:t> and </a:t>
            </a:r>
            <a:r>
              <a:rPr lang="en-GB" sz="2300" b="1" u="sng" dirty="0"/>
              <a:t>feel</a:t>
            </a:r>
            <a:r>
              <a:rPr lang="en-GB" sz="2300" b="1" dirty="0"/>
              <a:t>. This makes it very difficult for autistic children to respond to gestures, facial expressions, touch and even language.</a:t>
            </a:r>
          </a:p>
        </p:txBody>
      </p:sp>
    </p:spTree>
    <p:extLst>
      <p:ext uri="{BB962C8B-B14F-4D97-AF65-F5344CB8AC3E}">
        <p14:creationId xmlns:p14="http://schemas.microsoft.com/office/powerpoint/2010/main" val="1258607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E9F12376-540A-4272-AED1-E992912E2109}"/>
              </a:ext>
            </a:extLst>
          </p:cNvPr>
          <p:cNvSpPr>
            <a:spLocks noGrp="1"/>
          </p:cNvSpPr>
          <p:nvPr>
            <p:ph type="title"/>
          </p:nvPr>
        </p:nvSpPr>
        <p:spPr>
          <a:xfrm>
            <a:off x="838200" y="259556"/>
            <a:ext cx="4595071" cy="842963"/>
          </a:xfrm>
        </p:spPr>
        <p:txBody>
          <a:bodyPr vert="horz" lIns="91440" tIns="45720" rIns="91440" bIns="45720" rtlCol="0" anchor="ctr">
            <a:normAutofit/>
          </a:bodyPr>
          <a:lstStyle/>
          <a:p>
            <a:r>
              <a:rPr lang="en-US" dirty="0"/>
              <a:t>Artists with Autism</a:t>
            </a:r>
          </a:p>
        </p:txBody>
      </p:sp>
      <p:sp>
        <p:nvSpPr>
          <p:cNvPr id="9" name="TextBox 8">
            <a:extLst>
              <a:ext uri="{FF2B5EF4-FFF2-40B4-BE49-F238E27FC236}">
                <a16:creationId xmlns:a16="http://schemas.microsoft.com/office/drawing/2014/main" id="{CB184597-B824-4F0D-8950-C2CCB10FE667}"/>
              </a:ext>
            </a:extLst>
          </p:cNvPr>
          <p:cNvSpPr txBox="1"/>
          <p:nvPr/>
        </p:nvSpPr>
        <p:spPr>
          <a:xfrm>
            <a:off x="838200" y="1187277"/>
            <a:ext cx="4595071" cy="3628495"/>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dirty="0">
                <a:solidFill>
                  <a:srgbClr val="FFFF00"/>
                </a:solidFill>
              </a:rPr>
              <a:t>Stephen Wiltshire </a:t>
            </a:r>
            <a:r>
              <a:rPr lang="en-US" dirty="0"/>
              <a:t>is an artist who draws detailed cityscapes. He has a particular talent for drawing lifelike, accurate impressions of cities, skylines and street scenes after having only observed them briefly. He was awarded Member of the Order of the British Empire for services to the art world in 2006. His drawings are popular all over the world and are held in several important art collections and museums.</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r>
              <a:rPr lang="en-US" dirty="0"/>
              <a:t>Stephen started drawing at the age of five and sold his first work to the Prime Minister of the United Kingdom at the age of eight. Sir Hugh Casson, President of London's Royal Academy of Art, referred to him as the best child artist in Britain. Stephen has since travelled the world and exhibited on every continent with record attendances. He continues to draw every day and his motto is 'Do the best you can and never stop'.</a:t>
            </a:r>
          </a:p>
        </p:txBody>
      </p:sp>
      <p:sp>
        <p:nvSpPr>
          <p:cNvPr id="20" name="Rectangle 19">
            <a:extLst>
              <a:ext uri="{FF2B5EF4-FFF2-40B4-BE49-F238E27FC236}">
                <a16:creationId xmlns:a16="http://schemas.microsoft.com/office/drawing/2014/main" id="{003713C1-2FB2-413B-BF91-3AE41726F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0991" y="3474720"/>
            <a:ext cx="6100914"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90795B4D-5022-4A7F-A01D-8D880B7CD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99584" y="0"/>
            <a:ext cx="6192415" cy="6858000"/>
          </a:xfrm>
          <a:prstGeom prst="rect">
            <a:avLst/>
          </a:prstGeom>
          <a:solidFill>
            <a:schemeClr val="tx1">
              <a:lumMod val="85000"/>
              <a:lumOff val="1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AFD19018-DE7C-4796-ADF2-AD2EB0FC0D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3002281"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A person wearing a hat&#10;&#10;Description automatically generated">
            <a:extLst>
              <a:ext uri="{FF2B5EF4-FFF2-40B4-BE49-F238E27FC236}">
                <a16:creationId xmlns:a16="http://schemas.microsoft.com/office/drawing/2014/main" id="{2A5B490F-0688-4646-BB71-CDAA0A3B9CE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420908" y="796156"/>
            <a:ext cx="2364317" cy="1790970"/>
          </a:xfrm>
          <a:prstGeom prst="rect">
            <a:avLst/>
          </a:prstGeom>
        </p:spPr>
      </p:pic>
      <p:sp>
        <p:nvSpPr>
          <p:cNvPr id="26" name="Rectangle 25">
            <a:extLst>
              <a:ext uri="{FF2B5EF4-FFF2-40B4-BE49-F238E27FC236}">
                <a16:creationId xmlns:a16="http://schemas.microsoft.com/office/drawing/2014/main" id="{B1A0A2C2-4F85-44AF-8708-8DCA4B550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9624" y="0"/>
            <a:ext cx="3002281"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view of a city&#10;&#10;Description automatically generated">
            <a:extLst>
              <a:ext uri="{FF2B5EF4-FFF2-40B4-BE49-F238E27FC236}">
                <a16:creationId xmlns:a16="http://schemas.microsoft.com/office/drawing/2014/main" id="{1F3EDCE8-C84F-4737-A5C3-1EDEA28A95F9}"/>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502775" y="802067"/>
            <a:ext cx="2364317" cy="1779148"/>
          </a:xfrm>
          <a:prstGeom prst="rect">
            <a:avLst/>
          </a:prstGeom>
        </p:spPr>
      </p:pic>
      <p:pic>
        <p:nvPicPr>
          <p:cNvPr id="12" name="Online Media 11" title="This Artist Draws Detailed Cityscapes Entirely From Memory">
            <a:hlinkClick r:id="" action="ppaction://media"/>
            <a:extLst>
              <a:ext uri="{FF2B5EF4-FFF2-40B4-BE49-F238E27FC236}">
                <a16:creationId xmlns:a16="http://schemas.microsoft.com/office/drawing/2014/main" id="{8A1F3250-7C71-4A52-A7FC-4AD5BA5E4F33}"/>
              </a:ext>
            </a:extLst>
          </p:cNvPr>
          <p:cNvPicPr>
            <a:picLocks noRot="1" noChangeAspect="1"/>
          </p:cNvPicPr>
          <p:nvPr>
            <a:videoFile r:link="rId1"/>
          </p:nvPr>
        </p:nvPicPr>
        <p:blipFill>
          <a:blip r:embed="rId7"/>
          <a:stretch>
            <a:fillRect/>
          </a:stretch>
        </p:blipFill>
        <p:spPr>
          <a:xfrm>
            <a:off x="6868535" y="3796452"/>
            <a:ext cx="4550929" cy="2559898"/>
          </a:xfrm>
          <a:prstGeom prst="rect">
            <a:avLst/>
          </a:prstGeom>
        </p:spPr>
      </p:pic>
    </p:spTree>
    <p:extLst>
      <p:ext uri="{BB962C8B-B14F-4D97-AF65-F5344CB8AC3E}">
        <p14:creationId xmlns:p14="http://schemas.microsoft.com/office/powerpoint/2010/main" val="229117575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2"/>
                </p:tgtEl>
              </p:cMediaNode>
            </p:vide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2"/>
                                        </p:tgtEl>
                                      </p:cBhvr>
                                    </p:cmd>
                                  </p:childTnLst>
                                </p:cTn>
                              </p:par>
                            </p:childTnLst>
                          </p:cTn>
                        </p:par>
                      </p:childTnLst>
                    </p:cTn>
                  </p:par>
                </p:childTnLst>
              </p:cTn>
              <p:nextCondLst>
                <p:cond evt="onClick" delay="0">
                  <p:tgtEl>
                    <p:spTgt spid="12"/>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ED4D6CE2-C4FB-4B4D-991A-84C9705CD7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3633C18-3226-45C9-B0B7-83929A7BCE1E}"/>
              </a:ext>
            </a:extLst>
          </p:cNvPr>
          <p:cNvSpPr>
            <a:spLocks noGrp="1"/>
          </p:cNvSpPr>
          <p:nvPr>
            <p:ph type="title"/>
          </p:nvPr>
        </p:nvSpPr>
        <p:spPr>
          <a:xfrm>
            <a:off x="2293655" y="82949"/>
            <a:ext cx="3033884" cy="465038"/>
          </a:xfrm>
          <a:ln>
            <a:noFill/>
          </a:ln>
        </p:spPr>
        <p:txBody>
          <a:bodyPr vert="horz" lIns="91440" tIns="45720" rIns="91440" bIns="45720" rtlCol="0" anchor="b">
            <a:normAutofit fontScale="90000"/>
          </a:bodyPr>
          <a:lstStyle/>
          <a:p>
            <a:r>
              <a:rPr lang="en-US" sz="2800" b="1" kern="1200" dirty="0">
                <a:solidFill>
                  <a:srgbClr val="FFFF00"/>
                </a:solidFill>
                <a:latin typeface="+mj-lt"/>
                <a:ea typeface="+mj-ea"/>
                <a:cs typeface="+mj-cs"/>
              </a:rPr>
              <a:t>Artists with Autism</a:t>
            </a:r>
          </a:p>
        </p:txBody>
      </p:sp>
      <p:pic>
        <p:nvPicPr>
          <p:cNvPr id="8" name="Picture 7" descr="A close up of a mans face&#10;&#10;Description automatically generated">
            <a:extLst>
              <a:ext uri="{FF2B5EF4-FFF2-40B4-BE49-F238E27FC236}">
                <a16:creationId xmlns:a16="http://schemas.microsoft.com/office/drawing/2014/main" id="{D7618851-23A5-4899-A169-ECB36504DC8E}"/>
              </a:ext>
            </a:extLst>
          </p:cNvPr>
          <p:cNvPicPr>
            <a:picLocks noChangeAspect="1"/>
          </p:cNvPicPr>
          <p:nvPr/>
        </p:nvPicPr>
        <p:blipFill rotWithShape="1">
          <a:blip r:embed="rId2"/>
          <a:srcRect l="4315" r="5345" b="1"/>
          <a:stretch/>
        </p:blipFill>
        <p:spPr>
          <a:xfrm>
            <a:off x="400847" y="630936"/>
            <a:ext cx="3785616" cy="5495544"/>
          </a:xfrm>
          <a:prstGeom prst="rect">
            <a:avLst/>
          </a:prstGeom>
        </p:spPr>
      </p:pic>
      <p:pic>
        <p:nvPicPr>
          <p:cNvPr id="7" name="Picture 6" descr="A person posing for the camera&#10;&#10;Description automatically generated">
            <a:extLst>
              <a:ext uri="{FF2B5EF4-FFF2-40B4-BE49-F238E27FC236}">
                <a16:creationId xmlns:a16="http://schemas.microsoft.com/office/drawing/2014/main" id="{714D8F4C-21A1-4967-BB46-E5746186998E}"/>
              </a:ext>
            </a:extLst>
          </p:cNvPr>
          <p:cNvPicPr>
            <a:picLocks noChangeAspect="1"/>
          </p:cNvPicPr>
          <p:nvPr/>
        </p:nvPicPr>
        <p:blipFill rotWithShape="1">
          <a:blip r:embed="rId3"/>
          <a:srcRect r="-1" b="19420"/>
          <a:stretch/>
        </p:blipFill>
        <p:spPr>
          <a:xfrm>
            <a:off x="4361688" y="630936"/>
            <a:ext cx="2651760" cy="2679192"/>
          </a:xfrm>
          <a:prstGeom prst="rect">
            <a:avLst/>
          </a:prstGeom>
        </p:spPr>
      </p:pic>
      <p:pic>
        <p:nvPicPr>
          <p:cNvPr id="4" name="Picture 3" descr="Diagram, engineering drawing&#10;&#10;Description automatically generated">
            <a:extLst>
              <a:ext uri="{FF2B5EF4-FFF2-40B4-BE49-F238E27FC236}">
                <a16:creationId xmlns:a16="http://schemas.microsoft.com/office/drawing/2014/main" id="{14BAFCA7-B486-4C87-9C0C-125C8E4BB9CE}"/>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13688" r="20243" b="-4"/>
          <a:stretch/>
        </p:blipFill>
        <p:spPr>
          <a:xfrm>
            <a:off x="4361688" y="3447288"/>
            <a:ext cx="2651760" cy="2679192"/>
          </a:xfrm>
          <a:prstGeom prst="rect">
            <a:avLst/>
          </a:prstGeom>
        </p:spPr>
      </p:pic>
      <p:cxnSp>
        <p:nvCxnSpPr>
          <p:cNvPr id="24" name="Straight Connector 23">
            <a:extLst>
              <a:ext uri="{FF2B5EF4-FFF2-40B4-BE49-F238E27FC236}">
                <a16:creationId xmlns:a16="http://schemas.microsoft.com/office/drawing/2014/main" id="{11A9DAB5-E11B-41CA-85F3-20711F79027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451084"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BD4681FE-2C5F-4E2F-BDA5-94CD3D3E841A}"/>
              </a:ext>
            </a:extLst>
          </p:cNvPr>
          <p:cNvSpPr txBox="1"/>
          <p:nvPr/>
        </p:nvSpPr>
        <p:spPr>
          <a:xfrm>
            <a:off x="7465915" y="547987"/>
            <a:ext cx="4325238" cy="5929884"/>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1700" b="1" dirty="0">
                <a:solidFill>
                  <a:srgbClr val="FFFF00"/>
                </a:solidFill>
              </a:rPr>
              <a:t>Ping Lian </a:t>
            </a:r>
            <a:r>
              <a:rPr lang="en-US" sz="1700" b="1" dirty="0" err="1">
                <a:solidFill>
                  <a:srgbClr val="FFFF00"/>
                </a:solidFill>
              </a:rPr>
              <a:t>Yeak</a:t>
            </a:r>
            <a:r>
              <a:rPr lang="en-US" sz="1700" b="1" dirty="0"/>
              <a:t> is an artist with autism. He was born in Malaysia, 1993. He lives in Sydney, Australia since May 2006. Initially Ping Lian was hyperactive, living in his own world, not showing affection or awareness of danger, unable to hold a pencil to write or use scissors to cut. </a:t>
            </a:r>
          </a:p>
          <a:p>
            <a:pPr indent="-228600">
              <a:lnSpc>
                <a:spcPct val="90000"/>
              </a:lnSpc>
              <a:spcAft>
                <a:spcPts val="600"/>
              </a:spcAft>
              <a:buFont typeface="Arial" panose="020B0604020202020204" pitchFamily="34" charset="0"/>
              <a:buChar char="•"/>
            </a:pPr>
            <a:r>
              <a:rPr lang="en-US" sz="1700" b="1" dirty="0"/>
              <a:t>In order to strengthen and develop Ping Lian’s fine motor skills, his home program focused on tracing and </a:t>
            </a:r>
            <a:r>
              <a:rPr lang="en-US" sz="1700" b="1" dirty="0" err="1"/>
              <a:t>colouring</a:t>
            </a:r>
            <a:r>
              <a:rPr lang="en-US" sz="1700" b="1" dirty="0"/>
              <a:t> activities.</a:t>
            </a:r>
          </a:p>
          <a:p>
            <a:pPr indent="-228600">
              <a:lnSpc>
                <a:spcPct val="90000"/>
              </a:lnSpc>
              <a:spcAft>
                <a:spcPts val="600"/>
              </a:spcAft>
              <a:buFont typeface="Arial" panose="020B0604020202020204" pitchFamily="34" charset="0"/>
              <a:buChar char="•"/>
            </a:pPr>
            <a:r>
              <a:rPr lang="en-US" sz="1700" b="1" dirty="0"/>
              <a:t>At the age of 8, Ping Lian out-grew tracing and seemed to suddenly acquire an "obsession" for drawing. The transition from tracing to drawing happened almost instantly. One day after he had finished eating an ice-cream cone, he just started drawing the pictures that were printed on the ice cream wrapper. He has not stopped drawing since then. </a:t>
            </a:r>
          </a:p>
          <a:p>
            <a:pPr indent="-228600">
              <a:lnSpc>
                <a:spcPct val="90000"/>
              </a:lnSpc>
              <a:spcAft>
                <a:spcPts val="600"/>
              </a:spcAft>
              <a:buFont typeface="Arial" panose="020B0604020202020204" pitchFamily="34" charset="0"/>
              <a:buChar char="•"/>
            </a:pPr>
            <a:r>
              <a:rPr lang="en-US" sz="1700" b="1" dirty="0"/>
              <a:t>Art has provided him with an outlet of expression. His unique style of bold strokes and cheerful </a:t>
            </a:r>
            <a:r>
              <a:rPr lang="en-US" sz="1700" b="1" dirty="0" err="1"/>
              <a:t>colours</a:t>
            </a:r>
            <a:r>
              <a:rPr lang="en-US" sz="1700" b="1" dirty="0"/>
              <a:t> has won over many art enthusiasts and collectors. </a:t>
            </a:r>
          </a:p>
        </p:txBody>
      </p:sp>
    </p:spTree>
    <p:extLst>
      <p:ext uri="{BB962C8B-B14F-4D97-AF65-F5344CB8AC3E}">
        <p14:creationId xmlns:p14="http://schemas.microsoft.com/office/powerpoint/2010/main" val="141016710"/>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F549B-54B3-4264-AF41-753D8C7214F2}"/>
              </a:ext>
            </a:extLst>
          </p:cNvPr>
          <p:cNvSpPr>
            <a:spLocks noGrp="1"/>
          </p:cNvSpPr>
          <p:nvPr>
            <p:ph type="title"/>
          </p:nvPr>
        </p:nvSpPr>
        <p:spPr>
          <a:xfrm>
            <a:off x="446315" y="46139"/>
            <a:ext cx="5156199" cy="868261"/>
          </a:xfrm>
        </p:spPr>
        <p:txBody>
          <a:bodyPr vert="horz" lIns="91440" tIns="45720" rIns="91440" bIns="45720" rtlCol="0" anchor="ctr">
            <a:normAutofit/>
          </a:bodyPr>
          <a:lstStyle/>
          <a:p>
            <a:r>
              <a:rPr lang="en-US" b="1" u="sng" dirty="0">
                <a:solidFill>
                  <a:srgbClr val="FFFF00"/>
                </a:solidFill>
              </a:rPr>
              <a:t>Incredible Foot Artists</a:t>
            </a:r>
          </a:p>
        </p:txBody>
      </p:sp>
      <p:sp>
        <p:nvSpPr>
          <p:cNvPr id="21" name="TextBox 20">
            <a:extLst>
              <a:ext uri="{FF2B5EF4-FFF2-40B4-BE49-F238E27FC236}">
                <a16:creationId xmlns:a16="http://schemas.microsoft.com/office/drawing/2014/main" id="{75E245E4-EA68-4CFA-86DC-536D48D9E3CA}"/>
              </a:ext>
            </a:extLst>
          </p:cNvPr>
          <p:cNvSpPr txBox="1"/>
          <p:nvPr/>
        </p:nvSpPr>
        <p:spPr>
          <a:xfrm>
            <a:off x="726878" y="1126174"/>
            <a:ext cx="4595071" cy="2348546"/>
          </a:xfrm>
          <a:prstGeom prst="rect">
            <a:avLst/>
          </a:prstGeom>
        </p:spPr>
        <p:txBody>
          <a:bodyPr vert="horz" lIns="91440" tIns="45720" rIns="91440" bIns="45720" rtlCol="0">
            <a:normAutofit/>
          </a:bodyPr>
          <a:lstStyle/>
          <a:p>
            <a:pPr>
              <a:lnSpc>
                <a:spcPct val="90000"/>
              </a:lnSpc>
              <a:spcAft>
                <a:spcPts val="600"/>
              </a:spcAft>
            </a:pPr>
            <a:r>
              <a:rPr lang="en-US" sz="2000" b="1" dirty="0">
                <a:solidFill>
                  <a:srgbClr val="FFFF00"/>
                </a:solidFill>
              </a:rPr>
              <a:t>Peter Longstaff </a:t>
            </a:r>
            <a:r>
              <a:rPr lang="en-US" sz="2000" dirty="0"/>
              <a:t>is a ‘Foot Artist,’ who uses his feet as the medium of drawing. He was born without arms but has never considered himself disabled. He ran his own pig farm for twenty years after which he decided to pick up photography and painting and has risen to become a remarkable painter.</a:t>
            </a:r>
          </a:p>
        </p:txBody>
      </p:sp>
      <p:sp>
        <p:nvSpPr>
          <p:cNvPr id="75" name="Rectangle 74">
            <a:extLst>
              <a:ext uri="{FF2B5EF4-FFF2-40B4-BE49-F238E27FC236}">
                <a16:creationId xmlns:a16="http://schemas.microsoft.com/office/drawing/2014/main" id="{003713C1-2FB2-413B-BF91-3AE41726F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0991" y="3474720"/>
            <a:ext cx="6100914"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7" name="Rectangle 76">
            <a:extLst>
              <a:ext uri="{FF2B5EF4-FFF2-40B4-BE49-F238E27FC236}">
                <a16:creationId xmlns:a16="http://schemas.microsoft.com/office/drawing/2014/main" id="{90795B4D-5022-4A7F-A01D-8D880B7CD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99584" y="0"/>
            <a:ext cx="6192415" cy="6858000"/>
          </a:xfrm>
          <a:prstGeom prst="rect">
            <a:avLst/>
          </a:prstGeom>
          <a:solidFill>
            <a:schemeClr val="tx1">
              <a:lumMod val="85000"/>
              <a:lumOff val="1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9" name="Rectangle 78">
            <a:extLst>
              <a:ext uri="{FF2B5EF4-FFF2-40B4-BE49-F238E27FC236}">
                <a16:creationId xmlns:a16="http://schemas.microsoft.com/office/drawing/2014/main" id="{AFD19018-DE7C-4796-ADF2-AD2EB0FC0D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3002281"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Picture 10">
            <a:extLst>
              <a:ext uri="{FF2B5EF4-FFF2-40B4-BE49-F238E27FC236}">
                <a16:creationId xmlns:a16="http://schemas.microsoft.com/office/drawing/2014/main" id="{E1C9C013-FF76-4118-BD2C-7864503CB32A}"/>
              </a:ext>
            </a:extLst>
          </p:cNvPr>
          <p:cNvPicPr>
            <a:picLocks noChangeAspect="1"/>
          </p:cNvPicPr>
          <p:nvPr/>
        </p:nvPicPr>
        <p:blipFill rotWithShape="1">
          <a:blip r:embed="rId3"/>
          <a:srcRect r="4242" b="2"/>
          <a:stretch/>
        </p:blipFill>
        <p:spPr>
          <a:xfrm>
            <a:off x="6420908" y="457139"/>
            <a:ext cx="2364317" cy="2469004"/>
          </a:xfrm>
          <a:prstGeom prst="rect">
            <a:avLst/>
          </a:prstGeom>
        </p:spPr>
      </p:pic>
      <p:sp>
        <p:nvSpPr>
          <p:cNvPr id="81" name="Rectangle 80">
            <a:extLst>
              <a:ext uri="{FF2B5EF4-FFF2-40B4-BE49-F238E27FC236}">
                <a16:creationId xmlns:a16="http://schemas.microsoft.com/office/drawing/2014/main" id="{B1A0A2C2-4F85-44AF-8708-8DCA4B550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9624" y="0"/>
            <a:ext cx="3002281"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8A606B46-A1A8-4F50-8F4F-BF97248BBB74}"/>
              </a:ext>
            </a:extLst>
          </p:cNvPr>
          <p:cNvPicPr>
            <a:picLocks noChangeAspect="1"/>
          </p:cNvPicPr>
          <p:nvPr/>
        </p:nvPicPr>
        <p:blipFill rotWithShape="1">
          <a:blip r:embed="rId4"/>
          <a:srcRect l="9788" r="18562" b="-1"/>
          <a:stretch/>
        </p:blipFill>
        <p:spPr>
          <a:xfrm>
            <a:off x="9502775" y="456230"/>
            <a:ext cx="2364317" cy="2470821"/>
          </a:xfrm>
          <a:prstGeom prst="rect">
            <a:avLst/>
          </a:prstGeom>
        </p:spPr>
      </p:pic>
      <p:pic>
        <p:nvPicPr>
          <p:cNvPr id="49" name="Online Media 2" title="Armless Artist’s Incredible Paintings">
            <a:hlinkClick r:id="" action="ppaction://media"/>
            <a:extLst>
              <a:ext uri="{FF2B5EF4-FFF2-40B4-BE49-F238E27FC236}">
                <a16:creationId xmlns:a16="http://schemas.microsoft.com/office/drawing/2014/main" id="{78497B79-362C-4E5D-B381-5CF03F1F56E6}"/>
              </a:ext>
            </a:extLst>
          </p:cNvPr>
          <p:cNvPicPr>
            <a:picLocks noRot="1" noChangeAspect="1"/>
          </p:cNvPicPr>
          <p:nvPr>
            <a:videoFile r:link="rId1"/>
          </p:nvPr>
        </p:nvPicPr>
        <p:blipFill>
          <a:blip r:embed="rId5"/>
          <a:stretch>
            <a:fillRect/>
          </a:stretch>
        </p:blipFill>
        <p:spPr>
          <a:xfrm>
            <a:off x="6868535" y="3796452"/>
            <a:ext cx="4550929" cy="2559898"/>
          </a:xfrm>
          <a:prstGeom prst="rect">
            <a:avLst/>
          </a:prstGeom>
        </p:spPr>
      </p:pic>
      <p:sp>
        <p:nvSpPr>
          <p:cNvPr id="22" name="TextBox 21">
            <a:extLst>
              <a:ext uri="{FF2B5EF4-FFF2-40B4-BE49-F238E27FC236}">
                <a16:creationId xmlns:a16="http://schemas.microsoft.com/office/drawing/2014/main" id="{C5D41F3D-3722-4919-9883-F1549872C3E0}"/>
              </a:ext>
            </a:extLst>
          </p:cNvPr>
          <p:cNvSpPr txBox="1"/>
          <p:nvPr/>
        </p:nvSpPr>
        <p:spPr>
          <a:xfrm>
            <a:off x="726878" y="4060738"/>
            <a:ext cx="5156293" cy="2031325"/>
          </a:xfrm>
          <a:prstGeom prst="rect">
            <a:avLst/>
          </a:prstGeom>
          <a:noFill/>
        </p:spPr>
        <p:txBody>
          <a:bodyPr wrap="square" rtlCol="0">
            <a:spAutoFit/>
          </a:bodyPr>
          <a:lstStyle/>
          <a:p>
            <a:r>
              <a:rPr lang="en-GB" b="1" dirty="0">
                <a:solidFill>
                  <a:srgbClr val="FFFF00"/>
                </a:solidFill>
              </a:rPr>
              <a:t>Swapna Augustine </a:t>
            </a:r>
            <a:r>
              <a:rPr lang="en-GB" dirty="0"/>
              <a:t>is an internationally acclaimed foot artist and honoured as ‘Icon of the year 2018’ by the World Malayali Foundation. Unlike ordinary people, Swapna was born armless but she fought her physical challenges and managed to achieve phenomenal achievements with her determination and courage.</a:t>
            </a:r>
          </a:p>
        </p:txBody>
      </p:sp>
    </p:spTree>
    <p:extLst>
      <p:ext uri="{BB962C8B-B14F-4D97-AF65-F5344CB8AC3E}">
        <p14:creationId xmlns:p14="http://schemas.microsoft.com/office/powerpoint/2010/main" val="167389206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9"/>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9"/>
                                        </p:tgtEl>
                                      </p:cBhvr>
                                    </p:cmd>
                                  </p:childTnLst>
                                </p:cTn>
                              </p:par>
                            </p:childTnLst>
                          </p:cTn>
                        </p:par>
                      </p:childTnLst>
                    </p:cTn>
                  </p:par>
                </p:childTnLst>
              </p:cTn>
              <p:nextCondLst>
                <p:cond evt="onClick" delay="0">
                  <p:tgtEl>
                    <p:spTgt spid="49"/>
                  </p:tgtEl>
                </p:cond>
              </p:nextCondLst>
            </p:seq>
            <p:video>
              <p:cMediaNode vol="80000">
                <p:cTn id="12" fill="hold" display="0">
                  <p:stCondLst>
                    <p:cond delay="indefinite"/>
                  </p:stCondLst>
                </p:cTn>
                <p:tgtEl>
                  <p:spTgt spid="49"/>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DDE0F-6182-4E35-9A78-B7A76178E3B7}"/>
              </a:ext>
            </a:extLst>
          </p:cNvPr>
          <p:cNvSpPr>
            <a:spLocks noGrp="1"/>
          </p:cNvSpPr>
          <p:nvPr>
            <p:ph type="title"/>
          </p:nvPr>
        </p:nvSpPr>
        <p:spPr>
          <a:xfrm>
            <a:off x="320308" y="3828817"/>
            <a:ext cx="11549948" cy="721596"/>
          </a:xfrm>
        </p:spPr>
        <p:txBody>
          <a:bodyPr vert="horz" lIns="91440" tIns="45720" rIns="91440" bIns="45720" rtlCol="0" anchor="b">
            <a:normAutofit fontScale="90000"/>
          </a:bodyPr>
          <a:lstStyle/>
          <a:p>
            <a:pPr algn="ctr"/>
            <a:r>
              <a:rPr lang="en-US" sz="5600" b="1" dirty="0">
                <a:solidFill>
                  <a:srgbClr val="FFFF00"/>
                </a:solidFill>
              </a:rPr>
              <a:t>Henri Matisse </a:t>
            </a:r>
            <a:r>
              <a:rPr lang="en-GB" sz="1300" b="1" dirty="0">
                <a:solidFill>
                  <a:schemeClr val="bg1"/>
                </a:solidFill>
              </a:rPr>
              <a:t>31 Dec 1869 - 03 Nov 1954 (age 84) </a:t>
            </a:r>
            <a:r>
              <a:rPr lang="en-US" sz="5600" dirty="0"/>
              <a:t>Drawing with Scissors</a:t>
            </a:r>
          </a:p>
        </p:txBody>
      </p:sp>
      <p:pic>
        <p:nvPicPr>
          <p:cNvPr id="4" name="Picture 3" descr="A group of people sitting at a table&#10;&#10;Description automatically generated">
            <a:extLst>
              <a:ext uri="{FF2B5EF4-FFF2-40B4-BE49-F238E27FC236}">
                <a16:creationId xmlns:a16="http://schemas.microsoft.com/office/drawing/2014/main" id="{32350BE3-E828-4595-88F3-037C450B8099}"/>
              </a:ext>
            </a:extLst>
          </p:cNvPr>
          <p:cNvPicPr>
            <a:picLocks noChangeAspect="1"/>
          </p:cNvPicPr>
          <p:nvPr/>
        </p:nvPicPr>
        <p:blipFill rotWithShape="1">
          <a:blip r:embed="rId3"/>
          <a:srcRect l="5887" r="2902"/>
          <a:stretch/>
        </p:blipFill>
        <p:spPr>
          <a:xfrm>
            <a:off x="320308" y="860660"/>
            <a:ext cx="2647251" cy="2764476"/>
          </a:xfrm>
          <a:prstGeom prst="rect">
            <a:avLst/>
          </a:prstGeom>
        </p:spPr>
      </p:pic>
      <p:cxnSp>
        <p:nvCxnSpPr>
          <p:cNvPr id="19" name="Straight Connector 18">
            <a:extLst>
              <a:ext uri="{FF2B5EF4-FFF2-40B4-BE49-F238E27FC236}">
                <a16:creationId xmlns:a16="http://schemas.microsoft.com/office/drawing/2014/main" id="{564940E8-4031-4205-8D84-CBBB398C914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28433" y="1182448"/>
            <a:ext cx="0" cy="21209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pic>
        <p:nvPicPr>
          <p:cNvPr id="6" name="Online Media 5" title="Art with Mati and Dada – Henri Matisse | Kids Animated Short Stories in English">
            <a:hlinkClick r:id="" action="ppaction://media"/>
            <a:extLst>
              <a:ext uri="{FF2B5EF4-FFF2-40B4-BE49-F238E27FC236}">
                <a16:creationId xmlns:a16="http://schemas.microsoft.com/office/drawing/2014/main" id="{336FBCF7-A43F-43C0-8071-ECCF0AC9F6A9}"/>
              </a:ext>
            </a:extLst>
          </p:cNvPr>
          <p:cNvPicPr>
            <a:picLocks noRot="1" noChangeAspect="1"/>
          </p:cNvPicPr>
          <p:nvPr>
            <a:videoFile r:link="rId1"/>
          </p:nvPr>
        </p:nvPicPr>
        <p:blipFill>
          <a:blip r:embed="rId4"/>
          <a:stretch>
            <a:fillRect/>
          </a:stretch>
        </p:blipFill>
        <p:spPr>
          <a:xfrm>
            <a:off x="3280940" y="1496408"/>
            <a:ext cx="2654187" cy="1492980"/>
          </a:xfrm>
          <a:prstGeom prst="rect">
            <a:avLst/>
          </a:prstGeom>
        </p:spPr>
      </p:pic>
      <p:cxnSp>
        <p:nvCxnSpPr>
          <p:cNvPr id="21" name="Straight Connector 20">
            <a:extLst>
              <a:ext uri="{FF2B5EF4-FFF2-40B4-BE49-F238E27FC236}">
                <a16:creationId xmlns:a16="http://schemas.microsoft.com/office/drawing/2014/main" id="{BC68721A-3920-404F-817F-D207616A49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1182448"/>
            <a:ext cx="0" cy="21209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pic>
        <p:nvPicPr>
          <p:cNvPr id="5" name="Picture 4" descr="A drawing of a person&#10;&#10;Description automatically generated">
            <a:extLst>
              <a:ext uri="{FF2B5EF4-FFF2-40B4-BE49-F238E27FC236}">
                <a16:creationId xmlns:a16="http://schemas.microsoft.com/office/drawing/2014/main" id="{E2EF0903-B8E5-48E9-B346-00D9F870F938}"/>
              </a:ext>
            </a:extLst>
          </p:cNvPr>
          <p:cNvPicPr>
            <a:picLocks noChangeAspect="1"/>
          </p:cNvPicPr>
          <p:nvPr/>
        </p:nvPicPr>
        <p:blipFill rotWithShape="1">
          <a:blip r:embed="rId5"/>
          <a:srcRect t="12626" r="-2" b="12661"/>
          <a:stretch/>
        </p:blipFill>
        <p:spPr>
          <a:xfrm>
            <a:off x="6258959" y="865855"/>
            <a:ext cx="2635376" cy="2754086"/>
          </a:xfrm>
          <a:prstGeom prst="rect">
            <a:avLst/>
          </a:prstGeom>
        </p:spPr>
      </p:pic>
      <p:cxnSp>
        <p:nvCxnSpPr>
          <p:cNvPr id="23" name="Straight Connector 22">
            <a:extLst>
              <a:ext uri="{FF2B5EF4-FFF2-40B4-BE49-F238E27FC236}">
                <a16:creationId xmlns:a16="http://schemas.microsoft.com/office/drawing/2014/main" id="{3D83F26F-C55B-4A92-9AFF-4894D14E27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063567" y="1182448"/>
            <a:ext cx="0" cy="21209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BD7A54C2-15EC-4039-848A-29DF59CE0447}"/>
              </a:ext>
            </a:extLst>
          </p:cNvPr>
          <p:cNvPicPr>
            <a:picLocks noChangeAspect="1"/>
          </p:cNvPicPr>
          <p:nvPr/>
        </p:nvPicPr>
        <p:blipFill rotWithShape="1">
          <a:blip r:embed="rId6"/>
          <a:srcRect r="1758" b="-1"/>
          <a:stretch/>
        </p:blipFill>
        <p:spPr>
          <a:xfrm>
            <a:off x="9223011" y="859644"/>
            <a:ext cx="2647251" cy="2766507"/>
          </a:xfrm>
          <a:prstGeom prst="rect">
            <a:avLst/>
          </a:prstGeom>
        </p:spPr>
      </p:pic>
      <p:sp>
        <p:nvSpPr>
          <p:cNvPr id="7" name="TextBox 6">
            <a:extLst>
              <a:ext uri="{FF2B5EF4-FFF2-40B4-BE49-F238E27FC236}">
                <a16:creationId xmlns:a16="http://schemas.microsoft.com/office/drawing/2014/main" id="{AA8A8003-B819-416D-A3B4-AB7F486535DA}"/>
              </a:ext>
            </a:extLst>
          </p:cNvPr>
          <p:cNvSpPr txBox="1"/>
          <p:nvPr/>
        </p:nvSpPr>
        <p:spPr>
          <a:xfrm>
            <a:off x="320308" y="4459370"/>
            <a:ext cx="11549954" cy="2308324"/>
          </a:xfrm>
          <a:prstGeom prst="rect">
            <a:avLst/>
          </a:prstGeom>
          <a:noFill/>
        </p:spPr>
        <p:txBody>
          <a:bodyPr wrap="square" rtlCol="0">
            <a:spAutoFit/>
          </a:bodyPr>
          <a:lstStyle/>
          <a:p>
            <a:r>
              <a:rPr lang="en-GB" dirty="0"/>
              <a:t>Henri </a:t>
            </a:r>
            <a:r>
              <a:rPr lang="en-GB" dirty="0">
                <a:solidFill>
                  <a:srgbClr val="FFFF00"/>
                </a:solidFill>
              </a:rPr>
              <a:t>Matisse</a:t>
            </a:r>
            <a:r>
              <a:rPr lang="en-GB" dirty="0"/>
              <a:t> was born in northern France, in Le </a:t>
            </a:r>
            <a:r>
              <a:rPr lang="en-GB" dirty="0" err="1"/>
              <a:t>Cateau</a:t>
            </a:r>
            <a:r>
              <a:rPr lang="en-GB" dirty="0"/>
              <a:t>, on December 31, 1869. The son of a local grain merchant, Henri showed no early interest in art. Instead, after five years in a secondary school in St-Quentin, he went to Paris in 1887 to study law. In 1890, while he was recuperating from an attack of appendicitis, Matisse passed the time by trying his hand at painting with a set of oil paints that his mother had given him. “Henceforth,” he wrote, “I did not lead my life. It led me.”</a:t>
            </a:r>
          </a:p>
          <a:p>
            <a:endParaRPr lang="en-GB" dirty="0"/>
          </a:p>
          <a:p>
            <a:r>
              <a:rPr lang="en-GB" dirty="0"/>
              <a:t>In the last years of his life Matisse was confined to a wheelchair. As painting became increasingly difficult physically, the artist turned to his cut-out technique. He made shapes of paper with a scissor, which he then arranged using a long stick in a technique he called “painting with scissors.” </a:t>
            </a:r>
          </a:p>
        </p:txBody>
      </p:sp>
    </p:spTree>
    <p:extLst>
      <p:ext uri="{BB962C8B-B14F-4D97-AF65-F5344CB8AC3E}">
        <p14:creationId xmlns:p14="http://schemas.microsoft.com/office/powerpoint/2010/main" val="46690014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4E5D4-918D-4C4B-867F-560CAA8DEE87}"/>
              </a:ext>
            </a:extLst>
          </p:cNvPr>
          <p:cNvSpPr>
            <a:spLocks noGrp="1"/>
          </p:cNvSpPr>
          <p:nvPr>
            <p:ph type="title"/>
          </p:nvPr>
        </p:nvSpPr>
        <p:spPr/>
        <p:txBody>
          <a:bodyPr/>
          <a:lstStyle/>
          <a:p>
            <a:r>
              <a:rPr lang="en-GB" b="1" dirty="0"/>
              <a:t>Lisa </a:t>
            </a:r>
            <a:r>
              <a:rPr lang="en-GB" b="1" dirty="0" err="1"/>
              <a:t>Fittipaldi</a:t>
            </a:r>
            <a:r>
              <a:rPr lang="en-GB" b="1" dirty="0"/>
              <a:t> </a:t>
            </a:r>
            <a:r>
              <a:rPr lang="en-GB" dirty="0"/>
              <a:t>&amp; </a:t>
            </a:r>
            <a:r>
              <a:rPr lang="en-GB" b="1" dirty="0"/>
              <a:t>Keith Salmon </a:t>
            </a:r>
            <a:r>
              <a:rPr lang="en-GB" sz="2800" dirty="0"/>
              <a:t>(visually impaired artists)</a:t>
            </a:r>
          </a:p>
        </p:txBody>
      </p:sp>
      <p:sp>
        <p:nvSpPr>
          <p:cNvPr id="3" name="TextBox 2">
            <a:extLst>
              <a:ext uri="{FF2B5EF4-FFF2-40B4-BE49-F238E27FC236}">
                <a16:creationId xmlns:a16="http://schemas.microsoft.com/office/drawing/2014/main" id="{20E295AA-2FE0-48AE-BD65-1B8229949009}"/>
              </a:ext>
            </a:extLst>
          </p:cNvPr>
          <p:cNvSpPr txBox="1"/>
          <p:nvPr/>
        </p:nvSpPr>
        <p:spPr>
          <a:xfrm>
            <a:off x="838200" y="3556000"/>
            <a:ext cx="5040086" cy="2936875"/>
          </a:xfrm>
          <a:prstGeom prst="rect">
            <a:avLst/>
          </a:prstGeom>
          <a:noFill/>
        </p:spPr>
        <p:txBody>
          <a:bodyPr wrap="square" rtlCol="0">
            <a:spAutoFit/>
          </a:bodyPr>
          <a:lstStyle/>
          <a:p>
            <a:r>
              <a:rPr lang="en-GB" dirty="0"/>
              <a:t>Lisa </a:t>
            </a:r>
            <a:r>
              <a:rPr lang="en-GB" dirty="0" err="1"/>
              <a:t>Fittipaldi</a:t>
            </a:r>
            <a:r>
              <a:rPr lang="en-GB" dirty="0"/>
              <a:t> (born 1948) was a trauma-care nurse and a Certified Public Accountant before she lost her sight in 1993. Memories of having </a:t>
            </a:r>
            <a:r>
              <a:rPr lang="en-GB" dirty="0" err="1"/>
              <a:t>traveled</a:t>
            </a:r>
            <a:r>
              <a:rPr lang="en-GB" dirty="0"/>
              <a:t> the world with her husband Al, a career Naval Officer, has allowed her to depict daily life in astonishingly rich </a:t>
            </a:r>
            <a:r>
              <a:rPr lang="en-GB" dirty="0" err="1"/>
              <a:t>color</a:t>
            </a:r>
            <a:r>
              <a:rPr lang="en-GB" dirty="0"/>
              <a:t> and depth. Prior to her vision loss she had no art background. The challenge of a child’s </a:t>
            </a:r>
            <a:r>
              <a:rPr lang="en-GB" dirty="0" err="1"/>
              <a:t>watercolor</a:t>
            </a:r>
            <a:r>
              <a:rPr lang="en-GB" dirty="0"/>
              <a:t> set, thrown down like a gauntlet by her frustrated husband, opened the door to a new life in the field of art.</a:t>
            </a:r>
          </a:p>
        </p:txBody>
      </p:sp>
      <p:pic>
        <p:nvPicPr>
          <p:cNvPr id="5" name="Picture 4">
            <a:extLst>
              <a:ext uri="{FF2B5EF4-FFF2-40B4-BE49-F238E27FC236}">
                <a16:creationId xmlns:a16="http://schemas.microsoft.com/office/drawing/2014/main" id="{15F125BC-C7AD-4AAB-BF3F-7111A5E2CC1B}"/>
              </a:ext>
            </a:extLst>
          </p:cNvPr>
          <p:cNvPicPr>
            <a:picLocks noChangeAspect="1"/>
          </p:cNvPicPr>
          <p:nvPr/>
        </p:nvPicPr>
        <p:blipFill>
          <a:blip r:embed="rId4"/>
          <a:stretch>
            <a:fillRect/>
          </a:stretch>
        </p:blipFill>
        <p:spPr>
          <a:xfrm>
            <a:off x="997857" y="1557110"/>
            <a:ext cx="1446957" cy="1993585"/>
          </a:xfrm>
          <a:prstGeom prst="rect">
            <a:avLst/>
          </a:prstGeom>
        </p:spPr>
      </p:pic>
      <p:pic>
        <p:nvPicPr>
          <p:cNvPr id="6" name="Picture 5">
            <a:extLst>
              <a:ext uri="{FF2B5EF4-FFF2-40B4-BE49-F238E27FC236}">
                <a16:creationId xmlns:a16="http://schemas.microsoft.com/office/drawing/2014/main" id="{A7B134F1-8DB4-42CB-BA69-A65AA8ADD7C3}"/>
              </a:ext>
            </a:extLst>
          </p:cNvPr>
          <p:cNvPicPr>
            <a:picLocks noChangeAspect="1"/>
          </p:cNvPicPr>
          <p:nvPr/>
        </p:nvPicPr>
        <p:blipFill>
          <a:blip r:embed="rId5"/>
          <a:stretch>
            <a:fillRect/>
          </a:stretch>
        </p:blipFill>
        <p:spPr>
          <a:xfrm>
            <a:off x="2829605" y="1557110"/>
            <a:ext cx="1446957" cy="1998889"/>
          </a:xfrm>
          <a:prstGeom prst="rect">
            <a:avLst/>
          </a:prstGeom>
        </p:spPr>
      </p:pic>
      <p:sp>
        <p:nvSpPr>
          <p:cNvPr id="7" name="TextBox 6">
            <a:extLst>
              <a:ext uri="{FF2B5EF4-FFF2-40B4-BE49-F238E27FC236}">
                <a16:creationId xmlns:a16="http://schemas.microsoft.com/office/drawing/2014/main" id="{FFF99816-048F-4738-92D4-BF84278BAC01}"/>
              </a:ext>
            </a:extLst>
          </p:cNvPr>
          <p:cNvSpPr txBox="1"/>
          <p:nvPr/>
        </p:nvSpPr>
        <p:spPr>
          <a:xfrm>
            <a:off x="6037943" y="3550694"/>
            <a:ext cx="5254171" cy="2031325"/>
          </a:xfrm>
          <a:prstGeom prst="rect">
            <a:avLst/>
          </a:prstGeom>
          <a:noFill/>
        </p:spPr>
        <p:txBody>
          <a:bodyPr wrap="square" rtlCol="0">
            <a:spAutoFit/>
          </a:bodyPr>
          <a:lstStyle/>
          <a:p>
            <a:r>
              <a:rPr lang="en-GB" dirty="0"/>
              <a:t>Keith Salmon (born 1959) is a British fine artist. His work is principally semi-abstract Scottish landscapes which are created based upon his experience as a hill walker. Even though he is registered blind Salmon has climbed more than one hundred of Scotland's Munros, many of which have been captured in his artworks.</a:t>
            </a:r>
          </a:p>
        </p:txBody>
      </p:sp>
      <p:pic>
        <p:nvPicPr>
          <p:cNvPr id="8" name="Picture 7">
            <a:extLst>
              <a:ext uri="{FF2B5EF4-FFF2-40B4-BE49-F238E27FC236}">
                <a16:creationId xmlns:a16="http://schemas.microsoft.com/office/drawing/2014/main" id="{4147387D-772D-4C2A-8866-C15DA4AE53C9}"/>
              </a:ext>
            </a:extLst>
          </p:cNvPr>
          <p:cNvPicPr>
            <a:picLocks noChangeAspect="1"/>
          </p:cNvPicPr>
          <p:nvPr/>
        </p:nvPicPr>
        <p:blipFill>
          <a:blip r:embed="rId6"/>
          <a:stretch>
            <a:fillRect/>
          </a:stretch>
        </p:blipFill>
        <p:spPr>
          <a:xfrm>
            <a:off x="6096000" y="1551805"/>
            <a:ext cx="2665185" cy="1998889"/>
          </a:xfrm>
          <a:prstGeom prst="rect">
            <a:avLst/>
          </a:prstGeom>
        </p:spPr>
      </p:pic>
      <p:pic>
        <p:nvPicPr>
          <p:cNvPr id="9" name="Online Media 8" title="Scottish Landscape Artist Keith Salmon presents his artwork on Youtube">
            <a:hlinkClick r:id="" action="ppaction://media"/>
            <a:extLst>
              <a:ext uri="{FF2B5EF4-FFF2-40B4-BE49-F238E27FC236}">
                <a16:creationId xmlns:a16="http://schemas.microsoft.com/office/drawing/2014/main" id="{42506A6F-6260-4B41-ABC0-4D784D0661DA}"/>
              </a:ext>
            </a:extLst>
          </p:cNvPr>
          <p:cNvPicPr>
            <a:picLocks noRot="1" noChangeAspect="1"/>
          </p:cNvPicPr>
          <p:nvPr>
            <a:videoFile r:link="rId1"/>
          </p:nvPr>
        </p:nvPicPr>
        <p:blipFill>
          <a:blip r:embed="rId7"/>
          <a:stretch>
            <a:fillRect/>
          </a:stretch>
        </p:blipFill>
        <p:spPr>
          <a:xfrm>
            <a:off x="8846335" y="1551805"/>
            <a:ext cx="2667122" cy="1998889"/>
          </a:xfrm>
          <a:prstGeom prst="rect">
            <a:avLst/>
          </a:prstGeom>
        </p:spPr>
      </p:pic>
    </p:spTree>
    <p:extLst>
      <p:ext uri="{BB962C8B-B14F-4D97-AF65-F5344CB8AC3E}">
        <p14:creationId xmlns:p14="http://schemas.microsoft.com/office/powerpoint/2010/main" val="3778922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7D2AA9EB-ACE2-48F8-8185-792EE94134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483095" cy="6858000"/>
          </a:xfrm>
          <a:prstGeom prst="rect">
            <a:avLst/>
          </a:prstGeom>
          <a:gradFill>
            <a:gsLst>
              <a:gs pos="0">
                <a:schemeClr val="accent1">
                  <a:lumMod val="100000"/>
                  <a:alpha val="72000"/>
                </a:schemeClr>
              </a:gs>
              <a:gs pos="25000">
                <a:schemeClr val="accent1">
                  <a:alpha val="55000"/>
                </a:schemeClr>
              </a:gs>
              <a:gs pos="94000">
                <a:schemeClr val="bg2">
                  <a:lumMod val="75000"/>
                  <a:alpha val="90000"/>
                </a:schemeClr>
              </a:gs>
              <a:gs pos="100000">
                <a:schemeClr val="bg2">
                  <a:lumMod val="75000"/>
                  <a:alpha val="90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59D7A164-22E7-4B37-B0E3-935FC9C3143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a:extLst>
              <a:ext uri="{FF2B5EF4-FFF2-40B4-BE49-F238E27FC236}">
                <a16:creationId xmlns:a16="http://schemas.microsoft.com/office/drawing/2014/main" id="{C6DF865A-A0A6-47FB-A92F-C32D7DAB8A04}"/>
              </a:ext>
            </a:extLst>
          </p:cNvPr>
          <p:cNvSpPr>
            <a:spLocks noGrp="1"/>
          </p:cNvSpPr>
          <p:nvPr>
            <p:ph type="title"/>
          </p:nvPr>
        </p:nvSpPr>
        <p:spPr>
          <a:xfrm>
            <a:off x="6723066" y="154831"/>
            <a:ext cx="4333814" cy="1454051"/>
          </a:xfrm>
        </p:spPr>
        <p:txBody>
          <a:bodyPr vert="horz" lIns="91440" tIns="45720" rIns="91440" bIns="45720" rtlCol="0" anchor="ctr">
            <a:normAutofit/>
          </a:bodyPr>
          <a:lstStyle/>
          <a:p>
            <a:r>
              <a:rPr lang="en-US" sz="4000" b="1" dirty="0">
                <a:solidFill>
                  <a:schemeClr val="accent4"/>
                </a:solidFill>
              </a:rPr>
              <a:t>Alison Lapper </a:t>
            </a:r>
            <a:r>
              <a:rPr lang="en-US" sz="4000" dirty="0">
                <a:solidFill>
                  <a:srgbClr val="000000"/>
                </a:solidFill>
              </a:rPr>
              <a:t>(mouth artist)</a:t>
            </a:r>
          </a:p>
        </p:txBody>
      </p:sp>
      <p:sp>
        <p:nvSpPr>
          <p:cNvPr id="31" name="Freeform 67">
            <a:extLst>
              <a:ext uri="{FF2B5EF4-FFF2-40B4-BE49-F238E27FC236}">
                <a16:creationId xmlns:a16="http://schemas.microsoft.com/office/drawing/2014/main" id="{730F02D6-D4A4-42E5-A722-43B088C735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207136"/>
            <a:ext cx="3177287" cy="2650864"/>
          </a:xfrm>
          <a:custGeom>
            <a:avLst/>
            <a:gdLst>
              <a:gd name="connsiteX0" fmla="*/ 1465277 w 3242130"/>
              <a:gd name="connsiteY0" fmla="*/ 0 h 2704964"/>
              <a:gd name="connsiteX1" fmla="*/ 3242130 w 3242130"/>
              <a:gd name="connsiteY1" fmla="*/ 1776853 h 2704964"/>
              <a:gd name="connsiteX2" fmla="*/ 3027674 w 3242130"/>
              <a:gd name="connsiteY2" fmla="*/ 2623807 h 2704964"/>
              <a:gd name="connsiteX3" fmla="*/ 2978369 w 3242130"/>
              <a:gd name="connsiteY3" fmla="*/ 2704964 h 2704964"/>
              <a:gd name="connsiteX4" fmla="*/ 0 w 3242130"/>
              <a:gd name="connsiteY4" fmla="*/ 2704964 h 2704964"/>
              <a:gd name="connsiteX5" fmla="*/ 0 w 3242130"/>
              <a:gd name="connsiteY5" fmla="*/ 772542 h 2704964"/>
              <a:gd name="connsiteX6" fmla="*/ 94171 w 3242130"/>
              <a:gd name="connsiteY6" fmla="*/ 646610 h 2704964"/>
              <a:gd name="connsiteX7" fmla="*/ 1465277 w 3242130"/>
              <a:gd name="connsiteY7" fmla="*/ 0 h 2704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42130" h="2704964">
                <a:moveTo>
                  <a:pt x="1465277" y="0"/>
                </a:moveTo>
                <a:cubicBezTo>
                  <a:pt x="2446606" y="0"/>
                  <a:pt x="3242130" y="795524"/>
                  <a:pt x="3242130" y="1776853"/>
                </a:cubicBezTo>
                <a:cubicBezTo>
                  <a:pt x="3242130" y="2083519"/>
                  <a:pt x="3164442" y="2372039"/>
                  <a:pt x="3027674" y="2623807"/>
                </a:cubicBezTo>
                <a:lnTo>
                  <a:pt x="2978369" y="2704964"/>
                </a:lnTo>
                <a:lnTo>
                  <a:pt x="0" y="2704964"/>
                </a:lnTo>
                <a:lnTo>
                  <a:pt x="0" y="772542"/>
                </a:lnTo>
                <a:lnTo>
                  <a:pt x="94171" y="646610"/>
                </a:lnTo>
                <a:cubicBezTo>
                  <a:pt x="420072" y="251709"/>
                  <a:pt x="913280" y="0"/>
                  <a:pt x="1465277"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Oval 32">
            <a:extLst>
              <a:ext uri="{FF2B5EF4-FFF2-40B4-BE49-F238E27FC236}">
                <a16:creationId xmlns:a16="http://schemas.microsoft.com/office/drawing/2014/main" id="{F2C965BE-B8BF-4344-8E81-62E0BFE4CB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69751" y="2897495"/>
            <a:ext cx="2788232" cy="2788232"/>
          </a:xfrm>
          <a:prstGeom prst="ellipse">
            <a:avLst/>
          </a:pr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65">
            <a:extLst>
              <a:ext uri="{FF2B5EF4-FFF2-40B4-BE49-F238E27FC236}">
                <a16:creationId xmlns:a16="http://schemas.microsoft.com/office/drawing/2014/main" id="{122DB9C1-63F1-47FD-BE8D-08903F8531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090921" cy="3465906"/>
          </a:xfrm>
          <a:custGeom>
            <a:avLst/>
            <a:gdLst>
              <a:gd name="connsiteX0" fmla="*/ 0 w 4090921"/>
              <a:gd name="connsiteY0" fmla="*/ 0 h 3465906"/>
              <a:gd name="connsiteX1" fmla="*/ 3746474 w 4090921"/>
              <a:gd name="connsiteY1" fmla="*/ 0 h 3465906"/>
              <a:gd name="connsiteX2" fmla="*/ 3817144 w 4090921"/>
              <a:gd name="connsiteY2" fmla="*/ 116327 h 3465906"/>
              <a:gd name="connsiteX3" fmla="*/ 4090921 w 4090921"/>
              <a:gd name="connsiteY3" fmla="*/ 1197557 h 3465906"/>
              <a:gd name="connsiteX4" fmla="*/ 1822572 w 4090921"/>
              <a:gd name="connsiteY4" fmla="*/ 3465906 h 3465906"/>
              <a:gd name="connsiteX5" fmla="*/ 72204 w 4090921"/>
              <a:gd name="connsiteY5" fmla="*/ 2640438 h 3465906"/>
              <a:gd name="connsiteX6" fmla="*/ 0 w 4090921"/>
              <a:gd name="connsiteY6" fmla="*/ 2543882 h 3465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0921" h="3465906">
                <a:moveTo>
                  <a:pt x="0" y="0"/>
                </a:moveTo>
                <a:lnTo>
                  <a:pt x="3746474" y="0"/>
                </a:lnTo>
                <a:lnTo>
                  <a:pt x="3817144" y="116327"/>
                </a:lnTo>
                <a:cubicBezTo>
                  <a:pt x="3991744" y="437737"/>
                  <a:pt x="4090921" y="806065"/>
                  <a:pt x="4090921" y="1197557"/>
                </a:cubicBezTo>
                <a:cubicBezTo>
                  <a:pt x="4090921" y="2450332"/>
                  <a:pt x="3075348" y="3465906"/>
                  <a:pt x="1822572" y="3465906"/>
                </a:cubicBezTo>
                <a:cubicBezTo>
                  <a:pt x="1117886" y="3465906"/>
                  <a:pt x="488252" y="3144572"/>
                  <a:pt x="72204" y="2640438"/>
                </a:cubicBezTo>
                <a:lnTo>
                  <a:pt x="0" y="2543882"/>
                </a:ln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75000"/>
                  </a:schemeClr>
                </a:gs>
                <a:gs pos="100000">
                  <a:schemeClr val="bg2">
                    <a:lumMod val="7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Online Media 6" title="Disabled artist uses mouth to paint">
            <a:hlinkClick r:id="" action="ppaction://media"/>
            <a:extLst>
              <a:ext uri="{FF2B5EF4-FFF2-40B4-BE49-F238E27FC236}">
                <a16:creationId xmlns:a16="http://schemas.microsoft.com/office/drawing/2014/main" id="{46565013-AC97-427A-BB0B-C965AAFBE6C7}"/>
              </a:ext>
            </a:extLst>
          </p:cNvPr>
          <p:cNvPicPr>
            <a:picLocks noRot="1" noChangeAspect="1"/>
          </p:cNvPicPr>
          <p:nvPr>
            <a:videoFile r:link="rId1"/>
          </p:nvPr>
        </p:nvPicPr>
        <p:blipFill>
          <a:blip r:embed="rId4"/>
          <a:stretch>
            <a:fillRect/>
          </a:stretch>
        </p:blipFill>
        <p:spPr>
          <a:xfrm>
            <a:off x="239972" y="465355"/>
            <a:ext cx="3298594" cy="1855459"/>
          </a:xfrm>
          <a:prstGeom prst="rect">
            <a:avLst/>
          </a:prstGeom>
        </p:spPr>
      </p:pic>
      <p:pic>
        <p:nvPicPr>
          <p:cNvPr id="4" name="Picture 3" descr="A picture containing table, desk, room, computer&#10;&#10;Description automatically generated">
            <a:extLst>
              <a:ext uri="{FF2B5EF4-FFF2-40B4-BE49-F238E27FC236}">
                <a16:creationId xmlns:a16="http://schemas.microsoft.com/office/drawing/2014/main" id="{735BDEC2-8A0E-4B73-920D-6B6A840484FA}"/>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39972" y="4955163"/>
            <a:ext cx="2334437" cy="1564072"/>
          </a:xfrm>
          <a:prstGeom prst="rect">
            <a:avLst/>
          </a:prstGeom>
        </p:spPr>
      </p:pic>
      <p:pic>
        <p:nvPicPr>
          <p:cNvPr id="6" name="Picture 5">
            <a:extLst>
              <a:ext uri="{FF2B5EF4-FFF2-40B4-BE49-F238E27FC236}">
                <a16:creationId xmlns:a16="http://schemas.microsoft.com/office/drawing/2014/main" id="{00C3EA8D-8ECC-4C2D-AA7B-0EDBA6E339CF}"/>
              </a:ext>
            </a:extLst>
          </p:cNvPr>
          <p:cNvPicPr>
            <a:picLocks noChangeAspect="1"/>
          </p:cNvPicPr>
          <p:nvPr/>
        </p:nvPicPr>
        <p:blipFill>
          <a:blip r:embed="rId7"/>
          <a:stretch>
            <a:fillRect/>
          </a:stretch>
        </p:blipFill>
        <p:spPr>
          <a:xfrm>
            <a:off x="4088273" y="3350944"/>
            <a:ext cx="1345238" cy="1796722"/>
          </a:xfrm>
          <a:prstGeom prst="rect">
            <a:avLst/>
          </a:prstGeom>
        </p:spPr>
      </p:pic>
      <p:sp>
        <p:nvSpPr>
          <p:cNvPr id="8" name="TextBox 7">
            <a:extLst>
              <a:ext uri="{FF2B5EF4-FFF2-40B4-BE49-F238E27FC236}">
                <a16:creationId xmlns:a16="http://schemas.microsoft.com/office/drawing/2014/main" id="{B2E851EA-E2A0-4563-BA5B-8028CA0D8E39}"/>
              </a:ext>
            </a:extLst>
          </p:cNvPr>
          <p:cNvSpPr txBox="1"/>
          <p:nvPr/>
        </p:nvSpPr>
        <p:spPr>
          <a:xfrm>
            <a:off x="6734684" y="2421682"/>
            <a:ext cx="4333468" cy="3639289"/>
          </a:xfrm>
          <a:prstGeom prst="rect">
            <a:avLst/>
          </a:prstGeom>
        </p:spPr>
        <p:txBody>
          <a:bodyPr vert="horz" lIns="91440" tIns="45720" rIns="91440" bIns="45720" rtlCol="0" anchor="ctr">
            <a:noAutofit/>
          </a:bodyPr>
          <a:lstStyle/>
          <a:p>
            <a:pPr indent="-228600">
              <a:lnSpc>
                <a:spcPct val="90000"/>
              </a:lnSpc>
              <a:spcAft>
                <a:spcPts val="600"/>
              </a:spcAft>
              <a:buFont typeface="Arial" panose="020B0604020202020204" pitchFamily="34" charset="0"/>
              <a:buChar char="•"/>
            </a:pPr>
            <a:r>
              <a:rPr lang="en-US" dirty="0">
                <a:solidFill>
                  <a:srgbClr val="000000"/>
                </a:solidFill>
              </a:rPr>
              <a:t>Aged 19, Alison completed an Art foundation course at </a:t>
            </a:r>
            <a:r>
              <a:rPr lang="en-US" dirty="0" err="1">
                <a:solidFill>
                  <a:srgbClr val="000000"/>
                </a:solidFill>
              </a:rPr>
              <a:t>Heatherley</a:t>
            </a:r>
            <a:r>
              <a:rPr lang="en-US" dirty="0">
                <a:solidFill>
                  <a:srgbClr val="000000"/>
                </a:solidFill>
              </a:rPr>
              <a:t> School of Art, where she painted with her mouth.</a:t>
            </a:r>
          </a:p>
          <a:p>
            <a:pPr indent="-228600">
              <a:lnSpc>
                <a:spcPct val="90000"/>
              </a:lnSpc>
              <a:spcAft>
                <a:spcPts val="600"/>
              </a:spcAft>
              <a:buFont typeface="Arial" panose="020B0604020202020204" pitchFamily="34" charset="0"/>
              <a:buChar char="•"/>
            </a:pPr>
            <a:r>
              <a:rPr lang="en-US" dirty="0">
                <a:solidFill>
                  <a:srgbClr val="000000"/>
                </a:solidFill>
              </a:rPr>
              <a:t>At the age of 26, the Arts Faculty at The University of Brighton accepted Alison onto their degree course, their first ever disabled student. 3 years later she gained a First-Class Honors Degree in Fine Art.</a:t>
            </a:r>
          </a:p>
          <a:p>
            <a:pPr indent="-228600">
              <a:lnSpc>
                <a:spcPct val="90000"/>
              </a:lnSpc>
              <a:spcAft>
                <a:spcPts val="600"/>
              </a:spcAft>
              <a:buFont typeface="Arial" panose="020B0604020202020204" pitchFamily="34" charset="0"/>
              <a:buChar char="•"/>
            </a:pPr>
            <a:r>
              <a:rPr lang="en-US" dirty="0">
                <a:solidFill>
                  <a:srgbClr val="000000"/>
                </a:solidFill>
              </a:rPr>
              <a:t>When Alison was a teenager, she was invited to join the Mouth and Foot Painting Artists and she remains a full member today. As well as painting regularly for the MFPA Alison has had exhibitions of her own work in various countries including Korea, Switzerland and the UK.</a:t>
            </a:r>
          </a:p>
          <a:p>
            <a:pPr indent="-228600">
              <a:lnSpc>
                <a:spcPct val="90000"/>
              </a:lnSpc>
              <a:spcAft>
                <a:spcPts val="600"/>
              </a:spcAft>
              <a:buFont typeface="Arial" panose="020B0604020202020204" pitchFamily="34" charset="0"/>
              <a:buChar char="•"/>
            </a:pPr>
            <a:r>
              <a:rPr lang="en-US" dirty="0">
                <a:solidFill>
                  <a:srgbClr val="000000"/>
                </a:solidFill>
              </a:rPr>
              <a:t>In 2003, Alison received an MBE for services to Art and in 2014, she received an honorary doctorate from her alma mater.</a:t>
            </a:r>
          </a:p>
        </p:txBody>
      </p:sp>
    </p:spTree>
    <p:extLst>
      <p:ext uri="{BB962C8B-B14F-4D97-AF65-F5344CB8AC3E}">
        <p14:creationId xmlns:p14="http://schemas.microsoft.com/office/powerpoint/2010/main" val="2724077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99AE2756-0FC4-4155-83E7-58AAAB63E7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5689"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247AB924-1B87-43FC-B7C7-B112D5C51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FE7791-69CC-4CA4-9FD2-EB07465EAB23}"/>
              </a:ext>
            </a:extLst>
          </p:cNvPr>
          <p:cNvSpPr>
            <a:spLocks noGrp="1"/>
          </p:cNvSpPr>
          <p:nvPr>
            <p:ph type="title"/>
          </p:nvPr>
        </p:nvSpPr>
        <p:spPr>
          <a:xfrm>
            <a:off x="-243184" y="-269672"/>
            <a:ext cx="11139854" cy="930447"/>
          </a:xfrm>
        </p:spPr>
        <p:txBody>
          <a:bodyPr vert="horz" lIns="91440" tIns="45720" rIns="91440" bIns="45720" rtlCol="0" anchor="b">
            <a:normAutofit/>
          </a:bodyPr>
          <a:lstStyle/>
          <a:p>
            <a:pPr algn="ctr"/>
            <a:r>
              <a:rPr lang="en-US" sz="4800" b="1" dirty="0">
                <a:solidFill>
                  <a:schemeClr val="accent1"/>
                </a:solidFill>
              </a:rPr>
              <a:t>Michael Monaco</a:t>
            </a:r>
            <a:r>
              <a:rPr lang="en-US" sz="5400" b="1" dirty="0">
                <a:solidFill>
                  <a:schemeClr val="accent1"/>
                </a:solidFill>
              </a:rPr>
              <a:t> </a:t>
            </a:r>
            <a:r>
              <a:rPr lang="en-US" sz="2800" b="1" dirty="0">
                <a:solidFill>
                  <a:schemeClr val="accent4"/>
                </a:solidFill>
              </a:rPr>
              <a:t>(mouth artist)</a:t>
            </a:r>
          </a:p>
        </p:txBody>
      </p:sp>
      <p:pic>
        <p:nvPicPr>
          <p:cNvPr id="3" name="Picture 2">
            <a:extLst>
              <a:ext uri="{FF2B5EF4-FFF2-40B4-BE49-F238E27FC236}">
                <a16:creationId xmlns:a16="http://schemas.microsoft.com/office/drawing/2014/main" id="{A5317CBC-FB19-45E6-AD0E-153D66955C26}"/>
              </a:ext>
            </a:extLst>
          </p:cNvPr>
          <p:cNvPicPr>
            <a:picLocks noChangeAspect="1"/>
          </p:cNvPicPr>
          <p:nvPr/>
        </p:nvPicPr>
        <p:blipFill>
          <a:blip r:embed="rId3"/>
          <a:stretch>
            <a:fillRect/>
          </a:stretch>
        </p:blipFill>
        <p:spPr>
          <a:xfrm>
            <a:off x="320040" y="605557"/>
            <a:ext cx="3425609" cy="3401984"/>
          </a:xfrm>
          <a:prstGeom prst="rect">
            <a:avLst/>
          </a:prstGeom>
        </p:spPr>
      </p:pic>
      <p:pic>
        <p:nvPicPr>
          <p:cNvPr id="5" name="Online Media 4" title="A Walk on the Beach by Michael Monaco for Petcasso">
            <a:hlinkClick r:id="" action="ppaction://media"/>
            <a:extLst>
              <a:ext uri="{FF2B5EF4-FFF2-40B4-BE49-F238E27FC236}">
                <a16:creationId xmlns:a16="http://schemas.microsoft.com/office/drawing/2014/main" id="{FBAD7B30-DA3B-4534-8D78-C572AD11BAF7}"/>
              </a:ext>
            </a:extLst>
          </p:cNvPr>
          <p:cNvPicPr>
            <a:picLocks noRot="1" noChangeAspect="1"/>
          </p:cNvPicPr>
          <p:nvPr>
            <a:videoFile r:link="rId1"/>
          </p:nvPr>
        </p:nvPicPr>
        <p:blipFill>
          <a:blip r:embed="rId4"/>
          <a:stretch>
            <a:fillRect/>
          </a:stretch>
        </p:blipFill>
        <p:spPr>
          <a:xfrm>
            <a:off x="4385729" y="1019053"/>
            <a:ext cx="3433324" cy="2574993"/>
          </a:xfrm>
          <a:prstGeom prst="rect">
            <a:avLst/>
          </a:prstGeom>
        </p:spPr>
      </p:pic>
      <p:cxnSp>
        <p:nvCxnSpPr>
          <p:cNvPr id="14" name="Straight Connector 13">
            <a:extLst>
              <a:ext uri="{FF2B5EF4-FFF2-40B4-BE49-F238E27FC236}">
                <a16:creationId xmlns:a16="http://schemas.microsoft.com/office/drawing/2014/main" id="{818DC98F-4057-4645-B948-F604F39A9C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53400"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909E348B-4DFC-452B-B02A-8AE9D8546ED9}"/>
              </a:ext>
            </a:extLst>
          </p:cNvPr>
          <p:cNvPicPr>
            <a:picLocks noChangeAspect="1"/>
          </p:cNvPicPr>
          <p:nvPr/>
        </p:nvPicPr>
        <p:blipFill>
          <a:blip r:embed="rId5"/>
          <a:stretch>
            <a:fillRect/>
          </a:stretch>
        </p:blipFill>
        <p:spPr>
          <a:xfrm>
            <a:off x="8449725" y="628712"/>
            <a:ext cx="3423916" cy="3400302"/>
          </a:xfrm>
          <a:prstGeom prst="rect">
            <a:avLst/>
          </a:prstGeom>
        </p:spPr>
      </p:pic>
      <p:cxnSp>
        <p:nvCxnSpPr>
          <p:cNvPr id="16" name="Straight Connector 15">
            <a:extLst>
              <a:ext uri="{FF2B5EF4-FFF2-40B4-BE49-F238E27FC236}">
                <a16:creationId xmlns:a16="http://schemas.microsoft.com/office/drawing/2014/main" id="{DAD2B705-4A9B-408D-AA80-4F41045E09D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E39A904-91AE-4A76-B6E0-338FA25C552C}"/>
              </a:ext>
            </a:extLst>
          </p:cNvPr>
          <p:cNvSpPr txBox="1"/>
          <p:nvPr/>
        </p:nvSpPr>
        <p:spPr>
          <a:xfrm>
            <a:off x="532464" y="4612073"/>
            <a:ext cx="11139854" cy="1754326"/>
          </a:xfrm>
          <a:prstGeom prst="rect">
            <a:avLst/>
          </a:prstGeom>
          <a:noFill/>
        </p:spPr>
        <p:txBody>
          <a:bodyPr wrap="square" rtlCol="0">
            <a:spAutoFit/>
          </a:bodyPr>
          <a:lstStyle/>
          <a:p>
            <a:r>
              <a:rPr lang="en-GB" dirty="0">
                <a:solidFill>
                  <a:srgbClr val="FFFF00"/>
                </a:solidFill>
              </a:rPr>
              <a:t>Michael Monaco (born 1963) </a:t>
            </a:r>
            <a:r>
              <a:rPr lang="en-GB" dirty="0">
                <a:solidFill>
                  <a:schemeClr val="bg1"/>
                </a:solidFill>
              </a:rPr>
              <a:t>was injured in a car accident in 1979 at the age of 16. During extensive therapy at Kessler rehabilitation Hospital in East Orange, New Jersey, Michael had to learn to do many different tasks with his mouth such as sign checks, operate a wheelchair, and learn to operate an environmental control unit. The occupational therapists used to stick pencils in the patient's mouth and try to get them to sign their names to different documents. Once Michael mastered the pencil, he moved on to paint brushes and 25 years later he still painting with the brush in his mouth.</a:t>
            </a:r>
          </a:p>
        </p:txBody>
      </p:sp>
    </p:spTree>
    <p:extLst>
      <p:ext uri="{BB962C8B-B14F-4D97-AF65-F5344CB8AC3E}">
        <p14:creationId xmlns:p14="http://schemas.microsoft.com/office/powerpoint/2010/main" val="3271207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2602</TotalTime>
  <Words>1262</Words>
  <Application>Microsoft Office PowerPoint</Application>
  <PresentationFormat>Widescreen</PresentationFormat>
  <Paragraphs>39</Paragraphs>
  <Slides>10</Slides>
  <Notes>0</Notes>
  <HiddenSlides>0</HiddenSlides>
  <MMClips>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 JULIAN</vt:lpstr>
      <vt:lpstr>Arial</vt:lpstr>
      <vt:lpstr>Calibri</vt:lpstr>
      <vt:lpstr>Calibri Light</vt:lpstr>
      <vt:lpstr>Office Theme</vt:lpstr>
      <vt:lpstr>Celebrating artists with disABILITIES and/or Learning Differences</vt:lpstr>
      <vt:lpstr>Matt Sesow (born 1966)</vt:lpstr>
      <vt:lpstr>Artists with Austism</vt:lpstr>
      <vt:lpstr>Artists with Autism</vt:lpstr>
      <vt:lpstr>Artists with Autism</vt:lpstr>
      <vt:lpstr>Incredible Foot Artists</vt:lpstr>
      <vt:lpstr>Henri Matisse 31 Dec 1869 - 03 Nov 1954 (age 84) Drawing with Scissors</vt:lpstr>
      <vt:lpstr>Lisa Fittipaldi &amp; Keith Salmon (visually impaired artists)</vt:lpstr>
      <vt:lpstr>Alison Lapper (mouth artist)</vt:lpstr>
      <vt:lpstr>Michael Monaco (mouth artist)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Celebrating artists with disABILITIES and/or Learning Differences</dc:title>
  <dc:creator>Sarra Bird</dc:creator>
  <cp:lastModifiedBy>Sarra Bird</cp:lastModifiedBy>
  <cp:revision>3</cp:revision>
  <dcterms:created xsi:type="dcterms:W3CDTF">2020-10-29T15:06:12Z</dcterms:created>
  <dcterms:modified xsi:type="dcterms:W3CDTF">2020-10-31T10:28:50Z</dcterms:modified>
</cp:coreProperties>
</file>