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4" r:id="rId3"/>
    <p:sldId id="259" r:id="rId4"/>
    <p:sldId id="260" r:id="rId5"/>
    <p:sldId id="271" r:id="rId6"/>
    <p:sldId id="272" r:id="rId7"/>
    <p:sldId id="273" r:id="rId8"/>
    <p:sldId id="261" r:id="rId9"/>
    <p:sldId id="266" r:id="rId10"/>
    <p:sldId id="267" r:id="rId11"/>
    <p:sldId id="268" r:id="rId12"/>
    <p:sldId id="269" r:id="rId13"/>
    <p:sldId id="262" r:id="rId14"/>
    <p:sldId id="263" r:id="rId15"/>
    <p:sldId id="257" r:id="rId16"/>
    <p:sldId id="26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15300" dirty="0" smtClean="0"/>
              <a:t>Maths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1" y="2495882"/>
            <a:ext cx="10993546" cy="590321"/>
          </a:xfrm>
        </p:spPr>
        <p:txBody>
          <a:bodyPr/>
          <a:lstStyle/>
          <a:p>
            <a:pPr algn="ctr"/>
            <a:r>
              <a:rPr lang="en-GB" dirty="0" smtClean="0"/>
              <a:t>At </a:t>
            </a:r>
            <a:r>
              <a:rPr lang="en-GB" dirty="0" err="1" smtClean="0"/>
              <a:t>otford</a:t>
            </a:r>
            <a:r>
              <a:rPr lang="en-GB" dirty="0" smtClean="0"/>
              <a:t> primary School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099" t="10446" r="77476" b="77054"/>
          <a:stretch/>
        </p:blipFill>
        <p:spPr>
          <a:xfrm>
            <a:off x="5023607" y="3543638"/>
            <a:ext cx="2108714" cy="23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69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Growth </a:t>
            </a:r>
            <a:r>
              <a:rPr lang="en-GB" dirty="0" err="1" smtClean="0"/>
              <a:t>mindset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4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Concrete – Pictorial – Abstract</a:t>
            </a:r>
            <a:endParaRPr lang="en-GB" dirty="0"/>
          </a:p>
        </p:txBody>
      </p:sp>
      <p:pic>
        <p:nvPicPr>
          <p:cNvPr id="1028" name="Picture 4" descr="Image result for dienes block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77" b="15039"/>
          <a:stretch/>
        </p:blipFill>
        <p:spPr bwMode="auto">
          <a:xfrm>
            <a:off x="2885712" y="2019917"/>
            <a:ext cx="2038986" cy="167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891" y="3988528"/>
            <a:ext cx="4168231" cy="2670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988629" y="2476338"/>
            <a:ext cx="2083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CONCRETE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4734" y="5653815"/>
            <a:ext cx="2083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8882743" y="4815839"/>
            <a:ext cx="2083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ABSTRACT</a:t>
            </a:r>
            <a:endParaRPr lang="en-GB" dirty="0"/>
          </a:p>
        </p:txBody>
      </p:sp>
      <p:sp>
        <p:nvSpPr>
          <p:cNvPr id="6" name="Left Arrow 5"/>
          <p:cNvSpPr/>
          <p:nvPr/>
        </p:nvSpPr>
        <p:spPr>
          <a:xfrm>
            <a:off x="5434149" y="2521131"/>
            <a:ext cx="1554480" cy="337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eft Arrow 11"/>
          <p:cNvSpPr/>
          <p:nvPr/>
        </p:nvSpPr>
        <p:spPr>
          <a:xfrm rot="10800000">
            <a:off x="1331125" y="5653815"/>
            <a:ext cx="1554480" cy="337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eft Arrow 12"/>
          <p:cNvSpPr/>
          <p:nvPr/>
        </p:nvSpPr>
        <p:spPr>
          <a:xfrm>
            <a:off x="7328263" y="4815839"/>
            <a:ext cx="1554480" cy="337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8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6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CONCRETE</a:t>
            </a:r>
            <a:endParaRPr lang="en-GB" dirty="0"/>
          </a:p>
        </p:txBody>
      </p:sp>
      <p:pic>
        <p:nvPicPr>
          <p:cNvPr id="2050" name="Picture 2" descr="Image result for dienes block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42" b="16350"/>
          <a:stretch/>
        </p:blipFill>
        <p:spPr bwMode="auto">
          <a:xfrm>
            <a:off x="6808272" y="1950853"/>
            <a:ext cx="3770201" cy="303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place value count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061" y="4760550"/>
            <a:ext cx="3674016" cy="1888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NUM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20" y="1950853"/>
            <a:ext cx="4698139" cy="469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8194" y="3908979"/>
            <a:ext cx="2083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NUMICON</a:t>
            </a:r>
            <a:endParaRPr lang="en-GB" dirty="0"/>
          </a:p>
        </p:txBody>
      </p:sp>
      <p:sp>
        <p:nvSpPr>
          <p:cNvPr id="8" name="Left Arrow 7"/>
          <p:cNvSpPr/>
          <p:nvPr/>
        </p:nvSpPr>
        <p:spPr>
          <a:xfrm rot="10800000">
            <a:off x="1554585" y="3945599"/>
            <a:ext cx="1554480" cy="337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0424160" y="1950853"/>
            <a:ext cx="2083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DIENNES </a:t>
            </a:r>
          </a:p>
          <a:p>
            <a:r>
              <a:rPr lang="en-GB" dirty="0" smtClean="0"/>
              <a:t>BLOCKS</a:t>
            </a:r>
            <a:endParaRPr lang="en-GB" dirty="0"/>
          </a:p>
        </p:txBody>
      </p:sp>
      <p:sp>
        <p:nvSpPr>
          <p:cNvPr id="10" name="Left Arrow 9"/>
          <p:cNvSpPr/>
          <p:nvPr/>
        </p:nvSpPr>
        <p:spPr>
          <a:xfrm>
            <a:off x="8869680" y="1995646"/>
            <a:ext cx="1554480" cy="337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917894" y="5764604"/>
            <a:ext cx="20836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PLACE </a:t>
            </a:r>
          </a:p>
          <a:p>
            <a:r>
              <a:rPr lang="en-GB" dirty="0" smtClean="0"/>
              <a:t>VALUE </a:t>
            </a:r>
          </a:p>
          <a:p>
            <a:r>
              <a:rPr lang="en-GB" dirty="0" smtClean="0"/>
              <a:t>COUNTERS</a:t>
            </a:r>
            <a:endParaRPr lang="en-GB" dirty="0"/>
          </a:p>
        </p:txBody>
      </p:sp>
      <p:sp>
        <p:nvSpPr>
          <p:cNvPr id="12" name="Left Arrow 11"/>
          <p:cNvSpPr/>
          <p:nvPr/>
        </p:nvSpPr>
        <p:spPr>
          <a:xfrm rot="10800000">
            <a:off x="6808272" y="6057427"/>
            <a:ext cx="1554480" cy="3376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8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0" grpId="0" animBg="1"/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37561" y="1872711"/>
            <a:ext cx="11654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Oliver had £19 in his wallet. He bought a DVD player for £8. </a:t>
            </a:r>
          </a:p>
          <a:p>
            <a:r>
              <a:rPr lang="en-GB" sz="3000" dirty="0" smtClean="0"/>
              <a:t>He also bought a book. Oliver had £6 left.  How much did the book cost?</a:t>
            </a:r>
            <a:endParaRPr lang="en-GB" sz="3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605" t="28303" r="35510" b="28482"/>
          <a:stretch/>
        </p:blipFill>
        <p:spPr>
          <a:xfrm>
            <a:off x="1881051" y="2888374"/>
            <a:ext cx="7436382" cy="38535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8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37561" y="1872711"/>
            <a:ext cx="11654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Oliver had </a:t>
            </a:r>
            <a:r>
              <a:rPr lang="en-GB" sz="3000" dirty="0" smtClean="0">
                <a:solidFill>
                  <a:srgbClr val="FF0000"/>
                </a:solidFill>
              </a:rPr>
              <a:t>£19 in his wallet</a:t>
            </a:r>
            <a:r>
              <a:rPr lang="en-GB" sz="3000" dirty="0" smtClean="0"/>
              <a:t>. He bought a </a:t>
            </a:r>
            <a:r>
              <a:rPr lang="en-GB" sz="3000" dirty="0" smtClean="0">
                <a:solidFill>
                  <a:srgbClr val="00B050"/>
                </a:solidFill>
              </a:rPr>
              <a:t>DVD player for £8</a:t>
            </a:r>
            <a:r>
              <a:rPr lang="en-GB" sz="3000" dirty="0" smtClean="0"/>
              <a:t>. </a:t>
            </a:r>
          </a:p>
          <a:p>
            <a:r>
              <a:rPr lang="en-GB" sz="3000" dirty="0" smtClean="0"/>
              <a:t>He also bought a book. </a:t>
            </a:r>
            <a:r>
              <a:rPr lang="en-GB" sz="3000" dirty="0" smtClean="0">
                <a:solidFill>
                  <a:srgbClr val="00B050"/>
                </a:solidFill>
              </a:rPr>
              <a:t>Oliver had £6 left</a:t>
            </a:r>
            <a:r>
              <a:rPr lang="en-GB" sz="3000" dirty="0" smtClean="0"/>
              <a:t>.  How much did the book cost?</a:t>
            </a:r>
            <a:endParaRPr lang="en-GB" sz="3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501" t="27233" r="36513" b="26696"/>
          <a:stretch/>
        </p:blipFill>
        <p:spPr>
          <a:xfrm>
            <a:off x="1972491" y="2796934"/>
            <a:ext cx="6975566" cy="38455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4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37561" y="1872711"/>
            <a:ext cx="11654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Oliver had </a:t>
            </a:r>
            <a:r>
              <a:rPr lang="en-GB" sz="3000" dirty="0" smtClean="0">
                <a:solidFill>
                  <a:srgbClr val="FF0000"/>
                </a:solidFill>
              </a:rPr>
              <a:t>£19 in his wallet</a:t>
            </a:r>
            <a:r>
              <a:rPr lang="en-GB" sz="3000" dirty="0" smtClean="0"/>
              <a:t>. He bought a </a:t>
            </a:r>
            <a:r>
              <a:rPr lang="en-GB" sz="3000" dirty="0" smtClean="0">
                <a:solidFill>
                  <a:srgbClr val="00B050"/>
                </a:solidFill>
              </a:rPr>
              <a:t>DVD for £8</a:t>
            </a:r>
            <a:r>
              <a:rPr lang="en-GB" sz="3000" dirty="0" smtClean="0"/>
              <a:t>. </a:t>
            </a:r>
          </a:p>
          <a:p>
            <a:r>
              <a:rPr lang="en-GB" sz="3000" dirty="0" smtClean="0"/>
              <a:t>He also bought a book. </a:t>
            </a:r>
            <a:r>
              <a:rPr lang="en-GB" sz="3000" dirty="0" smtClean="0">
                <a:solidFill>
                  <a:srgbClr val="00B050"/>
                </a:solidFill>
              </a:rPr>
              <a:t>Oliver had £6 left</a:t>
            </a:r>
            <a:r>
              <a:rPr lang="en-GB" sz="3000" dirty="0" smtClean="0"/>
              <a:t>.  How much did the book cost?</a:t>
            </a:r>
            <a:endParaRPr lang="en-GB" sz="3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501" t="27233" r="36513" b="26696"/>
          <a:stretch/>
        </p:blipFill>
        <p:spPr>
          <a:xfrm>
            <a:off x="1972491" y="2796934"/>
            <a:ext cx="6975566" cy="38455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08515" y="4702629"/>
            <a:ext cx="11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£8</a:t>
            </a:r>
            <a:endParaRPr lang="en-GB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925734" y="4702627"/>
            <a:ext cx="11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£6</a:t>
            </a:r>
            <a:endParaRPr lang="en-GB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042953" y="4702628"/>
            <a:ext cx="11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£?</a:t>
            </a:r>
            <a:endParaRPr lang="en-GB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908837" y="3812597"/>
            <a:ext cx="11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£19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30869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1809933"/>
            <a:ext cx="12191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Angela</a:t>
            </a:r>
            <a:r>
              <a:rPr lang="en-GB" sz="2800" dirty="0"/>
              <a:t>, Mason, and Jason were the top three winners in the spelling contest. </a:t>
            </a:r>
            <a:endParaRPr lang="en-GB" sz="2800" dirty="0" smtClean="0"/>
          </a:p>
          <a:p>
            <a:pPr algn="ctr"/>
            <a:r>
              <a:rPr lang="en-GB" sz="2800" dirty="0" smtClean="0"/>
              <a:t>They </a:t>
            </a:r>
            <a:r>
              <a:rPr lang="en-GB" sz="2800" dirty="0"/>
              <a:t>shared a cash prize in the ratio 1:3:4. </a:t>
            </a:r>
            <a:r>
              <a:rPr lang="en-GB" sz="2800" dirty="0" smtClean="0"/>
              <a:t> Jason </a:t>
            </a:r>
            <a:r>
              <a:rPr lang="en-GB" sz="2800" dirty="0"/>
              <a:t>received </a:t>
            </a:r>
            <a:r>
              <a:rPr lang="en-GB" sz="2800" dirty="0" smtClean="0"/>
              <a:t>£18 </a:t>
            </a:r>
            <a:r>
              <a:rPr lang="en-GB" sz="2800" dirty="0"/>
              <a:t>more than Angela. </a:t>
            </a:r>
            <a:endParaRPr lang="en-GB" sz="2800" dirty="0" smtClean="0"/>
          </a:p>
          <a:p>
            <a:pPr algn="ctr"/>
            <a:r>
              <a:rPr lang="en-GB" sz="2800" dirty="0" smtClean="0"/>
              <a:t>What </a:t>
            </a:r>
            <a:r>
              <a:rPr lang="en-GB" sz="2800" dirty="0"/>
              <a:t>was the amount of the cash prize?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5597" t="49773" r="35510" b="17232"/>
          <a:stretch/>
        </p:blipFill>
        <p:spPr>
          <a:xfrm>
            <a:off x="822960" y="3288905"/>
            <a:ext cx="8787110" cy="33339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17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1809933"/>
            <a:ext cx="12191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Angela</a:t>
            </a:r>
            <a:r>
              <a:rPr lang="en-GB" sz="2800" dirty="0"/>
              <a:t>, Mason, and Jason were the top three winners in the spelling contest. </a:t>
            </a:r>
            <a:endParaRPr lang="en-GB" sz="2800" dirty="0" smtClean="0"/>
          </a:p>
          <a:p>
            <a:pPr algn="ctr"/>
            <a:r>
              <a:rPr lang="en-GB" sz="2800" dirty="0" smtClean="0"/>
              <a:t>They </a:t>
            </a:r>
            <a:r>
              <a:rPr lang="en-GB" sz="2800" dirty="0"/>
              <a:t>shared a cash prize in the ratio 1:3:4. </a:t>
            </a:r>
            <a:r>
              <a:rPr lang="en-GB" sz="2800" dirty="0" smtClean="0"/>
              <a:t> Jason </a:t>
            </a:r>
            <a:r>
              <a:rPr lang="en-GB" sz="2800" dirty="0"/>
              <a:t>received </a:t>
            </a:r>
            <a:r>
              <a:rPr lang="en-GB" sz="2800" dirty="0" smtClean="0"/>
              <a:t>£18 </a:t>
            </a:r>
            <a:r>
              <a:rPr lang="en-GB" sz="2800" dirty="0"/>
              <a:t>more than Angela. </a:t>
            </a:r>
            <a:endParaRPr lang="en-GB" sz="2800" dirty="0" smtClean="0"/>
          </a:p>
          <a:p>
            <a:pPr algn="ctr"/>
            <a:r>
              <a:rPr lang="en-GB" sz="2800" dirty="0" smtClean="0"/>
              <a:t>What </a:t>
            </a:r>
            <a:r>
              <a:rPr lang="en-GB" sz="2800" dirty="0"/>
              <a:t>was the amount of the cash prize?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698" t="49375" r="39324" b="17411"/>
          <a:stretch/>
        </p:blipFill>
        <p:spPr>
          <a:xfrm>
            <a:off x="744582" y="3194928"/>
            <a:ext cx="8369220" cy="34747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7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1809933"/>
            <a:ext cx="12191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Angela</a:t>
            </a:r>
            <a:r>
              <a:rPr lang="en-GB" sz="2800" dirty="0"/>
              <a:t>, Mason, and Jason were the top three winners in the spelling contest. </a:t>
            </a:r>
            <a:endParaRPr lang="en-GB" sz="2800" dirty="0" smtClean="0"/>
          </a:p>
          <a:p>
            <a:pPr algn="ctr"/>
            <a:r>
              <a:rPr lang="en-GB" sz="2800" dirty="0" smtClean="0"/>
              <a:t>They </a:t>
            </a:r>
            <a:r>
              <a:rPr lang="en-GB" sz="2800" dirty="0"/>
              <a:t>shared a cash prize in the ratio 1:3:4. </a:t>
            </a:r>
            <a:r>
              <a:rPr lang="en-GB" sz="2800" dirty="0" smtClean="0"/>
              <a:t> Jason </a:t>
            </a:r>
            <a:r>
              <a:rPr lang="en-GB" sz="2800" dirty="0"/>
              <a:t>received </a:t>
            </a:r>
            <a:r>
              <a:rPr lang="en-GB" sz="2800" dirty="0" smtClean="0"/>
              <a:t>£18 </a:t>
            </a:r>
            <a:r>
              <a:rPr lang="en-GB" sz="2800" dirty="0"/>
              <a:t>more than Angela. </a:t>
            </a:r>
            <a:endParaRPr lang="en-GB" sz="2800" dirty="0" smtClean="0"/>
          </a:p>
          <a:p>
            <a:pPr algn="ctr"/>
            <a:r>
              <a:rPr lang="en-GB" sz="2800" dirty="0" smtClean="0"/>
              <a:t>What </a:t>
            </a:r>
            <a:r>
              <a:rPr lang="en-GB" sz="2800" dirty="0"/>
              <a:t>was the amount of the cash prize?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5899" t="38304" r="40630" b="32053"/>
          <a:stretch/>
        </p:blipFill>
        <p:spPr>
          <a:xfrm>
            <a:off x="581192" y="3542154"/>
            <a:ext cx="7047706" cy="2701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3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1809933"/>
            <a:ext cx="12191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Angela</a:t>
            </a:r>
            <a:r>
              <a:rPr lang="en-GB" sz="2800" dirty="0"/>
              <a:t>, Mason, and Jason were the top three winners in the spelling contest. </a:t>
            </a:r>
            <a:endParaRPr lang="en-GB" sz="2800" dirty="0" smtClean="0"/>
          </a:p>
          <a:p>
            <a:pPr algn="ctr"/>
            <a:r>
              <a:rPr lang="en-GB" sz="2800" dirty="0" smtClean="0"/>
              <a:t>They </a:t>
            </a:r>
            <a:r>
              <a:rPr lang="en-GB" sz="2800" dirty="0"/>
              <a:t>shared a cash prize in the ratio 1:3:4. </a:t>
            </a:r>
            <a:r>
              <a:rPr lang="en-GB" sz="2800" dirty="0" smtClean="0"/>
              <a:t> Jason </a:t>
            </a:r>
            <a:r>
              <a:rPr lang="en-GB" sz="2800" dirty="0"/>
              <a:t>received </a:t>
            </a:r>
            <a:r>
              <a:rPr lang="en-GB" sz="2800" dirty="0" smtClean="0"/>
              <a:t>£18 </a:t>
            </a:r>
            <a:r>
              <a:rPr lang="en-GB" sz="2800" dirty="0"/>
              <a:t>more than Angela. </a:t>
            </a:r>
            <a:endParaRPr lang="en-GB" sz="2800" dirty="0" smtClean="0"/>
          </a:p>
          <a:p>
            <a:pPr algn="ctr"/>
            <a:r>
              <a:rPr lang="en-GB" sz="2800" dirty="0" smtClean="0"/>
              <a:t>What </a:t>
            </a:r>
            <a:r>
              <a:rPr lang="en-GB" sz="2800" dirty="0"/>
              <a:t>was the amount of the cash prize?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999" t="49732" r="35510" b="16339"/>
          <a:stretch/>
        </p:blipFill>
        <p:spPr>
          <a:xfrm>
            <a:off x="478653" y="3325558"/>
            <a:ext cx="7836886" cy="30828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1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1809933"/>
            <a:ext cx="12191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Angela</a:t>
            </a:r>
            <a:r>
              <a:rPr lang="en-GB" sz="2800" dirty="0"/>
              <a:t>, Mason, and Jason were the top three winners in the spelling contest. </a:t>
            </a:r>
            <a:endParaRPr lang="en-GB" sz="2800" dirty="0" smtClean="0"/>
          </a:p>
          <a:p>
            <a:pPr algn="ctr"/>
            <a:r>
              <a:rPr lang="en-GB" sz="2800" dirty="0" smtClean="0"/>
              <a:t>They </a:t>
            </a:r>
            <a:r>
              <a:rPr lang="en-GB" sz="2800" dirty="0"/>
              <a:t>shared a cash prize in the ratio 1:3:4. </a:t>
            </a:r>
            <a:r>
              <a:rPr lang="en-GB" sz="2800" dirty="0" smtClean="0"/>
              <a:t> Jason </a:t>
            </a:r>
            <a:r>
              <a:rPr lang="en-GB" sz="2800" dirty="0"/>
              <a:t>received </a:t>
            </a:r>
            <a:r>
              <a:rPr lang="en-GB" sz="2800" dirty="0" smtClean="0"/>
              <a:t>£18 </a:t>
            </a:r>
            <a:r>
              <a:rPr lang="en-GB" sz="2800" dirty="0"/>
              <a:t>more than Angela. </a:t>
            </a:r>
            <a:endParaRPr lang="en-GB" sz="2800" dirty="0" smtClean="0"/>
          </a:p>
          <a:p>
            <a:pPr algn="ctr"/>
            <a:r>
              <a:rPr lang="en-GB" sz="2800" dirty="0" smtClean="0"/>
              <a:t>What </a:t>
            </a:r>
            <a:r>
              <a:rPr lang="en-GB" sz="2800" dirty="0"/>
              <a:t>was the amount of the cash prize?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999" t="49732" r="35510" b="16339"/>
          <a:stretch/>
        </p:blipFill>
        <p:spPr>
          <a:xfrm>
            <a:off x="356931" y="3415978"/>
            <a:ext cx="7297904" cy="28708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16092" y="3458722"/>
            <a:ext cx="47026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 blocks 		=  £18</a:t>
            </a:r>
          </a:p>
          <a:p>
            <a:r>
              <a:rPr lang="en-GB" sz="3200" dirty="0" smtClean="0"/>
              <a:t>1 block 			=   £6</a:t>
            </a:r>
          </a:p>
          <a:p>
            <a:endParaRPr lang="en-GB" sz="3200" dirty="0"/>
          </a:p>
          <a:p>
            <a:r>
              <a:rPr lang="en-GB" sz="3200" dirty="0" smtClean="0"/>
              <a:t>8 blocks 		= 8 x £6 </a:t>
            </a:r>
          </a:p>
          <a:p>
            <a:r>
              <a:rPr lang="en-GB" sz="3200" dirty="0"/>
              <a:t>	</a:t>
            </a:r>
            <a:r>
              <a:rPr lang="en-GB" sz="3200" dirty="0" smtClean="0"/>
              <a:t>				</a:t>
            </a:r>
          </a:p>
          <a:p>
            <a:r>
              <a:rPr lang="en-GB" sz="3200" dirty="0"/>
              <a:t>	</a:t>
            </a:r>
            <a:r>
              <a:rPr lang="en-GB" sz="3200" dirty="0" smtClean="0"/>
              <a:t>				= £48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48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abstract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627" t="16337" r="27454" b="8019"/>
          <a:stretch/>
        </p:blipFill>
        <p:spPr>
          <a:xfrm>
            <a:off x="6428998" y="1909970"/>
            <a:ext cx="5481038" cy="47651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4030" t="23661" r="27077" b="14733"/>
          <a:stretch/>
        </p:blipFill>
        <p:spPr>
          <a:xfrm>
            <a:off x="261257" y="2035013"/>
            <a:ext cx="6361612" cy="450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2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mastery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099" t="10446" r="77476" b="77054"/>
          <a:stretch/>
        </p:blipFill>
        <p:spPr>
          <a:xfrm>
            <a:off x="646506" y="751856"/>
            <a:ext cx="836023" cy="914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099" t="10446" r="77476" b="77054"/>
          <a:stretch/>
        </p:blipFill>
        <p:spPr>
          <a:xfrm>
            <a:off x="10700552" y="751856"/>
            <a:ext cx="836023" cy="9144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261111" y="2807056"/>
            <a:ext cx="3749360" cy="1491269"/>
            <a:chOff x="263082" y="2429808"/>
            <a:chExt cx="3749360" cy="1491269"/>
          </a:xfrm>
        </p:grpSpPr>
        <p:sp>
          <p:nvSpPr>
            <p:cNvPr id="9" name="TextBox 8"/>
            <p:cNvSpPr txBox="1"/>
            <p:nvPr/>
          </p:nvSpPr>
          <p:spPr>
            <a:xfrm>
              <a:off x="263082" y="2429808"/>
              <a:ext cx="3749360" cy="1491269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/>
            <a:srcRect l="27565" t="52974" r="49085" b="31427"/>
            <a:stretch/>
          </p:blipFill>
          <p:spPr>
            <a:xfrm>
              <a:off x="429820" y="2530232"/>
              <a:ext cx="3435462" cy="1290422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2867833" y="4576169"/>
            <a:ext cx="2704228" cy="2097586"/>
            <a:chOff x="320453" y="4534506"/>
            <a:chExt cx="2704228" cy="2097586"/>
          </a:xfrm>
        </p:grpSpPr>
        <p:sp>
          <p:nvSpPr>
            <p:cNvPr id="10" name="TextBox 9"/>
            <p:cNvSpPr txBox="1"/>
            <p:nvPr/>
          </p:nvSpPr>
          <p:spPr>
            <a:xfrm>
              <a:off x="320453" y="4534506"/>
              <a:ext cx="2704228" cy="2097586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/>
            <a:srcRect l="54336" t="64133" r="31294" b="15037"/>
            <a:stretch/>
          </p:blipFill>
          <p:spPr>
            <a:xfrm>
              <a:off x="457116" y="4648577"/>
              <a:ext cx="2437456" cy="1862992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7182042" y="2264552"/>
            <a:ext cx="4456769" cy="3866699"/>
            <a:chOff x="5710813" y="2029134"/>
            <a:chExt cx="4456769" cy="3866699"/>
          </a:xfrm>
        </p:grpSpPr>
        <p:sp>
          <p:nvSpPr>
            <p:cNvPr id="11" name="TextBox 10"/>
            <p:cNvSpPr txBox="1"/>
            <p:nvPr/>
          </p:nvSpPr>
          <p:spPr>
            <a:xfrm>
              <a:off x="5710813" y="2029134"/>
              <a:ext cx="4456769" cy="3866699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/>
            <a:srcRect l="43427" t="37640" r="28881" b="19449"/>
            <a:stretch/>
          </p:blipFill>
          <p:spPr>
            <a:xfrm>
              <a:off x="5885959" y="2127316"/>
              <a:ext cx="4117850" cy="35875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988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can I help my child?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374" y="1972493"/>
            <a:ext cx="3925495" cy="20378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b="1" u="sng" dirty="0" err="1" smtClean="0"/>
              <a:t>Mymaths</a:t>
            </a:r>
            <a:endParaRPr lang="en-GB" sz="2800" b="1" u="sng" dirty="0" smtClean="0"/>
          </a:p>
          <a:p>
            <a:r>
              <a:rPr lang="en-GB" sz="2800" dirty="0" smtClean="0"/>
              <a:t>Username:   </a:t>
            </a:r>
            <a:r>
              <a:rPr lang="en-GB" sz="2800" dirty="0" err="1" smtClean="0"/>
              <a:t>otford</a:t>
            </a:r>
            <a:endParaRPr lang="en-GB" sz="2800" dirty="0" smtClean="0"/>
          </a:p>
          <a:p>
            <a:r>
              <a:rPr lang="en-GB" sz="2800" dirty="0" smtClean="0"/>
              <a:t>Password:	homework2</a:t>
            </a:r>
          </a:p>
        </p:txBody>
      </p:sp>
    </p:spTree>
    <p:extLst>
      <p:ext uri="{BB962C8B-B14F-4D97-AF65-F5344CB8AC3E}">
        <p14:creationId xmlns:p14="http://schemas.microsoft.com/office/powerpoint/2010/main" val="175957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86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127</TotalTime>
  <Words>377</Words>
  <Application>Microsoft Office PowerPoint</Application>
  <PresentationFormat>Widescreen</PresentationFormat>
  <Paragraphs>60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Gill Sans MT</vt:lpstr>
      <vt:lpstr>Wingdings 2</vt:lpstr>
      <vt:lpstr>Dividend</vt:lpstr>
      <vt:lpstr>Maths</vt:lpstr>
      <vt:lpstr>Growth mindset</vt:lpstr>
      <vt:lpstr>Concrete – Pictorial – Abstract</vt:lpstr>
      <vt:lpstr>CONCRETE</vt:lpstr>
      <vt:lpstr>pictorial</vt:lpstr>
      <vt:lpstr>pictorial</vt:lpstr>
      <vt:lpstr>pictorial</vt:lpstr>
      <vt:lpstr>pictorial</vt:lpstr>
      <vt:lpstr>pictorial</vt:lpstr>
      <vt:lpstr>pictorial</vt:lpstr>
      <vt:lpstr>pictorial</vt:lpstr>
      <vt:lpstr>pictorial</vt:lpstr>
      <vt:lpstr>abstract</vt:lpstr>
      <vt:lpstr>mastery</vt:lpstr>
      <vt:lpstr>How can I help my child?</vt:lpstr>
      <vt:lpstr>PowerPoint Presentation</vt:lpstr>
    </vt:vector>
  </TitlesOfParts>
  <Company>Otford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Mr Platts</dc:creator>
  <cp:lastModifiedBy>Mrs Roberts</cp:lastModifiedBy>
  <cp:revision>13</cp:revision>
  <dcterms:created xsi:type="dcterms:W3CDTF">2017-02-27T13:29:56Z</dcterms:created>
  <dcterms:modified xsi:type="dcterms:W3CDTF">2017-03-10T22:31:38Z</dcterms:modified>
</cp:coreProperties>
</file>