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58" r:id="rId4"/>
    <p:sldId id="268" r:id="rId5"/>
    <p:sldId id="269" r:id="rId6"/>
    <p:sldId id="259" r:id="rId7"/>
    <p:sldId id="260" r:id="rId8"/>
    <p:sldId id="261" r:id="rId9"/>
    <p:sldId id="27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DC54FF-EA1F-4BF0-8BA3-D19B046CCE8F}" type="datetimeFigureOut">
              <a:rPr lang="en-GB" smtClean="0"/>
              <a:t>13/03/2017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4063702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54FF-EA1F-4BF0-8BA3-D19B046CCE8F}" type="datetimeFigureOut">
              <a:rPr lang="en-GB" smtClean="0"/>
              <a:t>13/03/2017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2427945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4DC54FF-EA1F-4BF0-8BA3-D19B046CCE8F}" type="datetimeFigureOut">
              <a:rPr lang="en-GB" smtClean="0"/>
              <a:t>13/03/2017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2837876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DC54FF-EA1F-4BF0-8BA3-D19B046CCE8F}" type="datetimeFigureOut">
              <a:rPr lang="en-GB" smtClean="0"/>
              <a:t>13/03/2017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529767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DC54FF-EA1F-4BF0-8BA3-D19B046CCE8F}" type="datetimeFigureOut">
              <a:rPr lang="en-GB" smtClean="0"/>
              <a:t>13/03/2017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677137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DC54FF-EA1F-4BF0-8BA3-D19B046CCE8F}" type="datetimeFigureOut">
              <a:rPr lang="en-GB" smtClean="0"/>
              <a:t>13/03/2017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1369053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DC54FF-EA1F-4BF0-8BA3-D19B046CCE8F}" type="datetimeFigureOut">
              <a:rPr lang="en-GB" smtClean="0"/>
              <a:t>13/03/2017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1665943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DC54FF-EA1F-4BF0-8BA3-D19B046CCE8F}" type="datetimeFigureOut">
              <a:rPr lang="en-GB" smtClean="0"/>
              <a:t>13/03/2017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251611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DC54FF-EA1F-4BF0-8BA3-D19B046CCE8F}" type="datetimeFigureOut">
              <a:rPr lang="en-GB" smtClean="0"/>
              <a:t>13/03/2017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2309173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54FF-EA1F-4BF0-8BA3-D19B046CCE8F}" type="datetimeFigureOut">
              <a:rPr lang="en-GB" smtClean="0"/>
              <a:t>13/03/2017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3188985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54FF-EA1F-4BF0-8BA3-D19B046CCE8F}" type="datetimeFigureOut">
              <a:rPr lang="en-GB" smtClean="0"/>
              <a:t>13/03/2017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33809B-3BFD-4797-9257-5A7DF0DF68C9}" type="slidenum">
              <a:rPr lang="en-GB" smtClean="0"/>
              <a:t>‹#›</a:t>
            </a:fld>
            <a:endParaRPr lang="en-GB"/>
          </a:p>
        </p:txBody>
      </p:sp>
    </p:spTree>
    <p:extLst>
      <p:ext uri="{BB962C8B-B14F-4D97-AF65-F5344CB8AC3E}">
        <p14:creationId xmlns:p14="http://schemas.microsoft.com/office/powerpoint/2010/main" val="1017395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DC54FF-EA1F-4BF0-8BA3-D19B046CCE8F}" type="datetimeFigureOut">
              <a:rPr lang="en-GB" smtClean="0"/>
              <a:t>13/03/2017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33809B-3BFD-4797-9257-5A7DF0DF68C9}" type="slidenum">
              <a:rPr lang="en-GB" smtClean="0"/>
              <a:t>‹#›</a:t>
            </a:fld>
            <a:endParaRPr lang="en-GB"/>
          </a:p>
        </p:txBody>
      </p:sp>
    </p:spTree>
    <p:extLst>
      <p:ext uri="{BB962C8B-B14F-4D97-AF65-F5344CB8AC3E}">
        <p14:creationId xmlns:p14="http://schemas.microsoft.com/office/powerpoint/2010/main" val="3577325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1500" dirty="0" smtClean="0">
                <a:solidFill>
                  <a:srgbClr val="00B050"/>
                </a:solidFill>
                <a:latin typeface="Jokerman" panose="04090605060D06020702" pitchFamily="82" charset="0"/>
              </a:rPr>
              <a:t>Creative Curriculum</a:t>
            </a:r>
            <a:endParaRPr lang="en-GB" sz="11500" dirty="0">
              <a:solidFill>
                <a:srgbClr val="00B050"/>
              </a:solidFill>
              <a:latin typeface="Jokerman" panose="04090605060D06020702" pitchFamily="82" charset="0"/>
            </a:endParaRPr>
          </a:p>
        </p:txBody>
      </p:sp>
      <p:sp>
        <p:nvSpPr>
          <p:cNvPr id="3" name="Subtitle 2"/>
          <p:cNvSpPr>
            <a:spLocks noGrp="1"/>
          </p:cNvSpPr>
          <p:nvPr>
            <p:ph type="subTitle" idx="1"/>
          </p:nvPr>
        </p:nvSpPr>
        <p:spPr/>
        <p:txBody>
          <a:bodyPr>
            <a:normAutofit fontScale="55000" lnSpcReduction="20000"/>
          </a:bodyPr>
          <a:lstStyle/>
          <a:p>
            <a:r>
              <a:rPr lang="en-GB" sz="6600" b="1" dirty="0">
                <a:solidFill>
                  <a:srgbClr val="FF0000"/>
                </a:solidFill>
              </a:rPr>
              <a:t>Curriculum Evening: Tuesday 14</a:t>
            </a:r>
            <a:r>
              <a:rPr lang="en-GB" sz="6600" b="1" baseline="30000" dirty="0">
                <a:solidFill>
                  <a:srgbClr val="FF0000"/>
                </a:solidFill>
              </a:rPr>
              <a:t>th</a:t>
            </a:r>
            <a:r>
              <a:rPr lang="en-GB" sz="6600" b="1" dirty="0">
                <a:solidFill>
                  <a:srgbClr val="FF0000"/>
                </a:solidFill>
              </a:rPr>
              <a:t> March 2017</a:t>
            </a:r>
          </a:p>
          <a:p>
            <a:endParaRPr lang="en-GB" sz="6600" dirty="0" smtClean="0">
              <a:solidFill>
                <a:srgbClr val="FF0000"/>
              </a:solidFill>
            </a:endParaRPr>
          </a:p>
          <a:p>
            <a:r>
              <a:rPr lang="en-GB" sz="6600" dirty="0" smtClean="0">
                <a:solidFill>
                  <a:srgbClr val="002060"/>
                </a:solidFill>
              </a:rPr>
              <a:t>Otford Primary School</a:t>
            </a:r>
            <a:endParaRPr lang="en-GB" sz="6600" dirty="0">
              <a:solidFill>
                <a:srgbClr val="002060"/>
              </a:solidFill>
            </a:endParaRPr>
          </a:p>
        </p:txBody>
      </p:sp>
      <p:pic>
        <p:nvPicPr>
          <p:cNvPr id="4" name="Picture 3"/>
          <p:cNvPicPr>
            <a:picLocks noChangeAspect="1"/>
          </p:cNvPicPr>
          <p:nvPr/>
        </p:nvPicPr>
        <p:blipFill rotWithShape="1">
          <a:blip r:embed="rId2"/>
          <a:srcRect l="16099" t="10446" r="77476" b="77054"/>
          <a:stretch/>
        </p:blipFill>
        <p:spPr>
          <a:xfrm>
            <a:off x="10072970" y="751855"/>
            <a:ext cx="1463606" cy="1600819"/>
          </a:xfrm>
          <a:prstGeom prst="rect">
            <a:avLst/>
          </a:prstGeom>
        </p:spPr>
      </p:pic>
      <p:pic>
        <p:nvPicPr>
          <p:cNvPr id="5" name="Picture 4"/>
          <p:cNvPicPr>
            <a:picLocks noChangeAspect="1"/>
          </p:cNvPicPr>
          <p:nvPr/>
        </p:nvPicPr>
        <p:blipFill rotWithShape="1">
          <a:blip r:embed="rId2"/>
          <a:srcRect l="16099" t="10446" r="77476" b="77054"/>
          <a:stretch/>
        </p:blipFill>
        <p:spPr>
          <a:xfrm>
            <a:off x="623102" y="294655"/>
            <a:ext cx="1539073" cy="1683361"/>
          </a:xfrm>
          <a:prstGeom prst="rect">
            <a:avLst/>
          </a:prstGeom>
        </p:spPr>
      </p:pic>
    </p:spTree>
    <p:extLst>
      <p:ext uri="{BB962C8B-B14F-4D97-AF65-F5344CB8AC3E}">
        <p14:creationId xmlns:p14="http://schemas.microsoft.com/office/powerpoint/2010/main" val="7593842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rPr>
              <a:t>How you can support your children at home.</a:t>
            </a:r>
            <a:endParaRPr lang="en-GB" dirty="0">
              <a:solidFill>
                <a:srgbClr val="002060"/>
              </a:solidFill>
            </a:endParaRPr>
          </a:p>
        </p:txBody>
      </p:sp>
      <p:sp>
        <p:nvSpPr>
          <p:cNvPr id="3" name="Content Placeholder 2"/>
          <p:cNvSpPr>
            <a:spLocks noGrp="1"/>
          </p:cNvSpPr>
          <p:nvPr>
            <p:ph idx="1"/>
          </p:nvPr>
        </p:nvSpPr>
        <p:spPr/>
        <p:txBody>
          <a:bodyPr/>
          <a:lstStyle/>
          <a:p>
            <a:r>
              <a:rPr lang="en-GB" dirty="0" smtClean="0">
                <a:solidFill>
                  <a:srgbClr val="00B0F0"/>
                </a:solidFill>
              </a:rPr>
              <a:t>The news letters that we give you explain the Learning Journey, so you will be able to see which areas are being covered.</a:t>
            </a:r>
          </a:p>
          <a:p>
            <a:r>
              <a:rPr lang="en-GB" dirty="0" smtClean="0">
                <a:solidFill>
                  <a:srgbClr val="7030A0"/>
                </a:solidFill>
              </a:rPr>
              <a:t>Talk to your children, what are they finding interesting, what else do they want to discover. How could we do this?</a:t>
            </a:r>
          </a:p>
          <a:p>
            <a:r>
              <a:rPr lang="en-GB" dirty="0" smtClean="0"/>
              <a:t>Encourage your child to tell you how they know things.  This is much more important than knowing the answer.</a:t>
            </a:r>
          </a:p>
          <a:p>
            <a:r>
              <a:rPr lang="en-GB" dirty="0" smtClean="0">
                <a:solidFill>
                  <a:srgbClr val="FF0000"/>
                </a:solidFill>
              </a:rPr>
              <a:t>Explore your environment, go out for walks collect things to use for 3d art to make observational drawings to use as a prompt for describing and developing vocabulary.</a:t>
            </a:r>
            <a:endParaRPr lang="en-GB" dirty="0">
              <a:solidFill>
                <a:srgbClr val="FF0000"/>
              </a:solidFill>
            </a:endParaRPr>
          </a:p>
        </p:txBody>
      </p:sp>
    </p:spTree>
    <p:extLst>
      <p:ext uri="{BB962C8B-B14F-4D97-AF65-F5344CB8AC3E}">
        <p14:creationId xmlns:p14="http://schemas.microsoft.com/office/powerpoint/2010/main" val="29163583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9201150" y="1825625"/>
            <a:ext cx="2990850" cy="527049"/>
          </a:xfrm>
        </p:spPr>
        <p:txBody>
          <a:bodyPr>
            <a:normAutofit fontScale="70000" lnSpcReduction="20000"/>
          </a:bodyPr>
          <a:lstStyle/>
          <a:p>
            <a:pPr marL="0" indent="0">
              <a:buNone/>
            </a:pPr>
            <a:endParaRPr lang="en-GB" sz="5400" dirty="0" smtClean="0">
              <a:solidFill>
                <a:srgbClr val="00B050"/>
              </a:solidFill>
            </a:endParaRPr>
          </a:p>
        </p:txBody>
      </p:sp>
      <p:sp>
        <p:nvSpPr>
          <p:cNvPr id="3" name="Content Placeholder 2"/>
          <p:cNvSpPr>
            <a:spLocks noGrp="1"/>
          </p:cNvSpPr>
          <p:nvPr>
            <p:ph sz="half" idx="4294967295"/>
          </p:nvPr>
        </p:nvSpPr>
        <p:spPr>
          <a:xfrm>
            <a:off x="381000" y="1447800"/>
            <a:ext cx="10668000" cy="4657725"/>
          </a:xfrm>
        </p:spPr>
        <p:txBody>
          <a:bodyPr>
            <a:normAutofit fontScale="62500" lnSpcReduction="20000"/>
          </a:bodyPr>
          <a:lstStyle/>
          <a:p>
            <a:pPr marL="0" indent="0">
              <a:buNone/>
            </a:pPr>
            <a:r>
              <a:rPr lang="en-US" sz="8000" dirty="0" smtClean="0"/>
              <a:t>       “A </a:t>
            </a:r>
            <a:r>
              <a:rPr lang="en-US" sz="8000" dirty="0"/>
              <a:t>creative curriculum is </a:t>
            </a:r>
            <a:r>
              <a:rPr lang="en-US" sz="8000" dirty="0" smtClean="0"/>
              <a:t>a</a:t>
            </a:r>
            <a:r>
              <a:rPr lang="en-US" sz="8000" dirty="0"/>
              <a:t> </a:t>
            </a:r>
            <a:r>
              <a:rPr lang="en-US" sz="8000" b="1" dirty="0" smtClean="0"/>
              <a:t>body of knowledge</a:t>
            </a:r>
            <a:r>
              <a:rPr lang="en-US" sz="8000" dirty="0"/>
              <a:t> that is integrated with passion and joy. Teachers who teach creatively rely on big ideas, engaging activities and a sense of continuity to knowledge. Students learning a creative curriculum are more engaged and excited about </a:t>
            </a:r>
            <a:r>
              <a:rPr lang="en-US" sz="8000" dirty="0" smtClean="0"/>
              <a:t>learning”. </a:t>
            </a:r>
            <a:r>
              <a:rPr lang="en-US" sz="3800" dirty="0" smtClean="0"/>
              <a:t>(</a:t>
            </a:r>
            <a:r>
              <a:rPr lang="en-US" sz="3200" dirty="0" smtClean="0"/>
              <a:t>Study.com)</a:t>
            </a:r>
            <a:endParaRPr lang="en-GB" sz="1100" dirty="0"/>
          </a:p>
        </p:txBody>
      </p:sp>
      <p:sp>
        <p:nvSpPr>
          <p:cNvPr id="2" name="Title 1"/>
          <p:cNvSpPr>
            <a:spLocks noGrp="1"/>
          </p:cNvSpPr>
          <p:nvPr>
            <p:ph type="title" idx="4294967295"/>
          </p:nvPr>
        </p:nvSpPr>
        <p:spPr>
          <a:xfrm>
            <a:off x="0" y="365125"/>
            <a:ext cx="10515600" cy="1325563"/>
          </a:xfrm>
        </p:spPr>
        <p:txBody>
          <a:bodyPr/>
          <a:lstStyle/>
          <a:p>
            <a:r>
              <a:rPr lang="en-GB" dirty="0" smtClean="0">
                <a:solidFill>
                  <a:srgbClr val="0070C0"/>
                </a:solidFill>
              </a:rPr>
              <a:t> What is a creative Curriculum?</a:t>
            </a:r>
            <a:endParaRPr lang="en-GB" dirty="0">
              <a:solidFill>
                <a:srgbClr val="0070C0"/>
              </a:solidFill>
            </a:endParaRPr>
          </a:p>
        </p:txBody>
      </p:sp>
      <p:pic>
        <p:nvPicPr>
          <p:cNvPr id="5" name="Picture 4"/>
          <p:cNvPicPr>
            <a:picLocks noChangeAspect="1"/>
          </p:cNvPicPr>
          <p:nvPr/>
        </p:nvPicPr>
        <p:blipFill rotWithShape="1">
          <a:blip r:embed="rId2"/>
          <a:srcRect l="16099" t="10446" r="77476" b="77054"/>
          <a:stretch/>
        </p:blipFill>
        <p:spPr>
          <a:xfrm>
            <a:off x="10653995" y="5104780"/>
            <a:ext cx="1463606" cy="1600819"/>
          </a:xfrm>
          <a:prstGeom prst="rect">
            <a:avLst/>
          </a:prstGeom>
        </p:spPr>
      </p:pic>
    </p:spTree>
    <p:extLst>
      <p:ext uri="{BB962C8B-B14F-4D97-AF65-F5344CB8AC3E}">
        <p14:creationId xmlns:p14="http://schemas.microsoft.com/office/powerpoint/2010/main" val="9770970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So what do we do at Otford?</a:t>
            </a:r>
            <a:endParaRPr lang="en-GB" dirty="0">
              <a:solidFill>
                <a:srgbClr val="FF0000"/>
              </a:solidFill>
            </a:endParaRPr>
          </a:p>
        </p:txBody>
      </p:sp>
      <p:sp>
        <p:nvSpPr>
          <p:cNvPr id="3" name="Content Placeholder 2"/>
          <p:cNvSpPr>
            <a:spLocks noGrp="1"/>
          </p:cNvSpPr>
          <p:nvPr>
            <p:ph idx="1"/>
          </p:nvPr>
        </p:nvSpPr>
        <p:spPr/>
        <p:txBody>
          <a:bodyPr/>
          <a:lstStyle/>
          <a:p>
            <a:r>
              <a:rPr lang="en-GB" dirty="0" smtClean="0"/>
              <a:t>Children work on Learning Journeys which last for one or two terms and explore a topic or areas of study in depth and from lots of different angles.</a:t>
            </a:r>
          </a:p>
          <a:p>
            <a:r>
              <a:rPr lang="en-GB" dirty="0" smtClean="0"/>
              <a:t>This main topic theme is interwoven into all subjects, and is often linked to a ‘Power of Reading’ key text which is being used in.</a:t>
            </a:r>
          </a:p>
          <a:p>
            <a:r>
              <a:rPr lang="en-GB" dirty="0" smtClean="0"/>
              <a:t>Teachers will then plan learning activities to teach the objectives from the National Curriculum.</a:t>
            </a:r>
          </a:p>
          <a:p>
            <a:r>
              <a:rPr lang="en-GB" dirty="0" smtClean="0"/>
              <a:t>Children will have different opportunities to learn and develop their skills. </a:t>
            </a:r>
            <a:endParaRPr lang="en-GB" dirty="0"/>
          </a:p>
        </p:txBody>
      </p:sp>
    </p:spTree>
    <p:extLst>
      <p:ext uri="{BB962C8B-B14F-4D97-AF65-F5344CB8AC3E}">
        <p14:creationId xmlns:p14="http://schemas.microsoft.com/office/powerpoint/2010/main" val="412339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Areas of the Creative Curriculum</a:t>
            </a:r>
            <a:br>
              <a:rPr lang="en-GB" dirty="0" smtClean="0">
                <a:solidFill>
                  <a:srgbClr val="FF0000"/>
                </a:solidFill>
              </a:rPr>
            </a:br>
            <a:endParaRPr lang="en-GB" dirty="0">
              <a:solidFill>
                <a:srgbClr val="FF0000"/>
              </a:solidFill>
            </a:endParaRPr>
          </a:p>
        </p:txBody>
      </p:sp>
      <p:sp>
        <p:nvSpPr>
          <p:cNvPr id="3" name="Content Placeholder 2"/>
          <p:cNvSpPr>
            <a:spLocks noGrp="1"/>
          </p:cNvSpPr>
          <p:nvPr>
            <p:ph idx="1"/>
          </p:nvPr>
        </p:nvSpPr>
        <p:spPr/>
        <p:txBody>
          <a:bodyPr>
            <a:normAutofit/>
          </a:bodyPr>
          <a:lstStyle/>
          <a:p>
            <a:r>
              <a:rPr lang="en-GB" sz="4400" dirty="0" smtClean="0"/>
              <a:t>History.</a:t>
            </a:r>
          </a:p>
          <a:p>
            <a:r>
              <a:rPr lang="en-GB" sz="4400" dirty="0" smtClean="0"/>
              <a:t>Geography </a:t>
            </a:r>
          </a:p>
          <a:p>
            <a:r>
              <a:rPr lang="en-GB" sz="4400" dirty="0" smtClean="0"/>
              <a:t>Art</a:t>
            </a:r>
          </a:p>
          <a:p>
            <a:r>
              <a:rPr lang="en-GB" sz="4400" dirty="0" smtClean="0"/>
              <a:t>Design Technology</a:t>
            </a:r>
          </a:p>
          <a:p>
            <a:r>
              <a:rPr lang="en-GB" sz="4400" dirty="0" smtClean="0"/>
              <a:t>Music </a:t>
            </a:r>
          </a:p>
          <a:p>
            <a:r>
              <a:rPr lang="en-GB" sz="4400" dirty="0" smtClean="0"/>
              <a:t>Drama</a:t>
            </a:r>
            <a:endParaRPr lang="en-GB" sz="4400" dirty="0"/>
          </a:p>
        </p:txBody>
      </p:sp>
    </p:spTree>
    <p:extLst>
      <p:ext uri="{BB962C8B-B14F-4D97-AF65-F5344CB8AC3E}">
        <p14:creationId xmlns:p14="http://schemas.microsoft.com/office/powerpoint/2010/main" val="21853347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Different Learning:</a:t>
            </a:r>
            <a:br>
              <a:rPr lang="en-GB" dirty="0" smtClean="0"/>
            </a:br>
            <a:endParaRPr lang="en-GB" dirty="0"/>
          </a:p>
        </p:txBody>
      </p:sp>
      <p:sp>
        <p:nvSpPr>
          <p:cNvPr id="5" name="Content Placeholder 4"/>
          <p:cNvSpPr>
            <a:spLocks noGrp="1"/>
          </p:cNvSpPr>
          <p:nvPr>
            <p:ph idx="1"/>
          </p:nvPr>
        </p:nvSpPr>
        <p:spPr/>
        <p:txBody>
          <a:bodyPr>
            <a:noAutofit/>
          </a:bodyPr>
          <a:lstStyle/>
          <a:p>
            <a:r>
              <a:rPr lang="en-GB" sz="4000" dirty="0" smtClean="0">
                <a:solidFill>
                  <a:srgbClr val="7030A0"/>
                </a:solidFill>
              </a:rPr>
              <a:t>Shallow Learning	Surface, temporary 							often lost.</a:t>
            </a:r>
          </a:p>
          <a:p>
            <a:r>
              <a:rPr lang="en-GB" sz="4000" dirty="0" smtClean="0">
                <a:solidFill>
                  <a:srgbClr val="7030A0"/>
                </a:solidFill>
              </a:rPr>
              <a:t>Developing			it sticks, can be recalled 						and used.</a:t>
            </a:r>
          </a:p>
          <a:p>
            <a:r>
              <a:rPr lang="en-GB" sz="4000" dirty="0" smtClean="0">
                <a:solidFill>
                  <a:srgbClr val="7030A0"/>
                </a:solidFill>
              </a:rPr>
              <a:t>Mastery brain		Can be transferred 							and applied in different 						contexts</a:t>
            </a:r>
            <a:endParaRPr lang="en-GB" sz="4000" dirty="0">
              <a:solidFill>
                <a:srgbClr val="7030A0"/>
              </a:solidFill>
            </a:endParaRPr>
          </a:p>
        </p:txBody>
      </p:sp>
    </p:spTree>
    <p:extLst>
      <p:ext uri="{BB962C8B-B14F-4D97-AF65-F5344CB8AC3E}">
        <p14:creationId xmlns:p14="http://schemas.microsoft.com/office/powerpoint/2010/main" val="2371550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2000" y="355600"/>
            <a:ext cx="10515600" cy="1325563"/>
          </a:xfrm>
        </p:spPr>
        <p:txBody>
          <a:bodyPr>
            <a:normAutofit fontScale="90000"/>
          </a:bodyPr>
          <a:lstStyle/>
          <a:p>
            <a:r>
              <a:rPr lang="en-GB" sz="4900" dirty="0" smtClean="0">
                <a:solidFill>
                  <a:srgbClr val="0070C0"/>
                </a:solidFill>
              </a:rPr>
              <a:t>Our Creative Curriculum is designed to support the children’s application of skills and knowledge</a:t>
            </a:r>
            <a:r>
              <a:rPr lang="en-GB" dirty="0">
                <a:solidFill>
                  <a:srgbClr val="0070C0"/>
                </a:solidFill>
              </a:rPr>
              <a:t>.</a:t>
            </a:r>
          </a:p>
        </p:txBody>
      </p:sp>
      <p:sp>
        <p:nvSpPr>
          <p:cNvPr id="5" name="Content Placeholder 4"/>
          <p:cNvSpPr>
            <a:spLocks noGrp="1"/>
          </p:cNvSpPr>
          <p:nvPr>
            <p:ph idx="1"/>
          </p:nvPr>
        </p:nvSpPr>
        <p:spPr/>
        <p:txBody>
          <a:bodyPr>
            <a:normAutofit/>
          </a:bodyPr>
          <a:lstStyle/>
          <a:p>
            <a:endParaRPr lang="en-GB" sz="3600" dirty="0" smtClean="0">
              <a:solidFill>
                <a:srgbClr val="FF0000"/>
              </a:solidFill>
            </a:endParaRPr>
          </a:p>
          <a:p>
            <a:r>
              <a:rPr lang="en-GB" sz="3200" dirty="0" smtClean="0">
                <a:solidFill>
                  <a:srgbClr val="FF0000"/>
                </a:solidFill>
              </a:rPr>
              <a:t>Children have the opportunity to practise their  skills from all subject areas, but especially English, Maths and Science.  They need opportunities to embed learnt skills by applying their knowledge in different ways.</a:t>
            </a:r>
          </a:p>
          <a:p>
            <a:pPr marL="0" indent="0">
              <a:buNone/>
            </a:pPr>
            <a:endParaRPr lang="en-GB" sz="3200" dirty="0" smtClean="0">
              <a:solidFill>
                <a:srgbClr val="FF0000"/>
              </a:solidFill>
            </a:endParaRPr>
          </a:p>
          <a:p>
            <a:r>
              <a:rPr lang="en-GB" sz="3200" dirty="0" smtClean="0">
                <a:solidFill>
                  <a:srgbClr val="FF0000"/>
                </a:solidFill>
              </a:rPr>
              <a:t>Children have a wide and varied curriculum which gives all pupils the opportunity learn and develop new skills.</a:t>
            </a:r>
          </a:p>
          <a:p>
            <a:endParaRPr lang="en-GB" sz="3200" dirty="0">
              <a:solidFill>
                <a:srgbClr val="FF0000"/>
              </a:solidFill>
            </a:endParaRPr>
          </a:p>
        </p:txBody>
      </p:sp>
    </p:spTree>
    <p:extLst>
      <p:ext uri="{BB962C8B-B14F-4D97-AF65-F5344CB8AC3E}">
        <p14:creationId xmlns:p14="http://schemas.microsoft.com/office/powerpoint/2010/main" val="3789311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Approaches to teaching</a:t>
            </a:r>
            <a:endParaRPr lang="en-GB" dirty="0"/>
          </a:p>
        </p:txBody>
      </p:sp>
      <p:sp>
        <p:nvSpPr>
          <p:cNvPr id="5" name="Content Placeholder 4"/>
          <p:cNvSpPr>
            <a:spLocks noGrp="1"/>
          </p:cNvSpPr>
          <p:nvPr>
            <p:ph idx="1"/>
          </p:nvPr>
        </p:nvSpPr>
        <p:spPr/>
        <p:txBody>
          <a:bodyPr>
            <a:normAutofit/>
          </a:bodyPr>
          <a:lstStyle/>
          <a:p>
            <a:pPr marL="0" indent="0">
              <a:buNone/>
            </a:pPr>
            <a:r>
              <a:rPr lang="en-GB" dirty="0" smtClean="0"/>
              <a:t>We introduced the Creative Curriculum in September 2016 and  began schemes of work to accommodate children’s interests and the higher expectations of the curriculum. </a:t>
            </a:r>
          </a:p>
          <a:p>
            <a:pPr marL="0" indent="0">
              <a:buNone/>
            </a:pPr>
            <a:r>
              <a:rPr lang="en-GB" dirty="0" smtClean="0"/>
              <a:t>• Children are encouraged to choose their own level of challenge.  Children are ultimately expected to demonstrate their learning in an interesting way, chosen by the child to show mastery and depth of knowledge. </a:t>
            </a:r>
          </a:p>
        </p:txBody>
      </p:sp>
    </p:spTree>
    <p:extLst>
      <p:ext uri="{BB962C8B-B14F-4D97-AF65-F5344CB8AC3E}">
        <p14:creationId xmlns:p14="http://schemas.microsoft.com/office/powerpoint/2010/main" val="39742669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Our learning Journeys</a:t>
            </a:r>
            <a:endParaRPr lang="en-GB" dirty="0">
              <a:solidFill>
                <a:srgbClr val="FF0000"/>
              </a:solidFill>
            </a:endParaRPr>
          </a:p>
        </p:txBody>
      </p:sp>
      <p:sp>
        <p:nvSpPr>
          <p:cNvPr id="3" name="Content Placeholder 2"/>
          <p:cNvSpPr>
            <a:spLocks noGrp="1"/>
          </p:cNvSpPr>
          <p:nvPr>
            <p:ph idx="1"/>
          </p:nvPr>
        </p:nvSpPr>
        <p:spPr/>
        <p:txBody>
          <a:bodyPr>
            <a:normAutofit lnSpcReduction="10000"/>
          </a:bodyPr>
          <a:lstStyle/>
          <a:p>
            <a:r>
              <a:rPr lang="en-GB" sz="4400" dirty="0" smtClean="0">
                <a:solidFill>
                  <a:srgbClr val="7030A0"/>
                </a:solidFill>
              </a:rPr>
              <a:t>Stunning Starts – </a:t>
            </a:r>
            <a:r>
              <a:rPr lang="en-GB" dirty="0" smtClean="0">
                <a:solidFill>
                  <a:srgbClr val="FF0000"/>
                </a:solidFill>
              </a:rPr>
              <a:t>This is the ‘hook’ the introduction to the Learning Journey.  The children will be excited by this and want to find out more.</a:t>
            </a:r>
            <a:endParaRPr lang="en-GB" sz="4400" dirty="0" smtClean="0">
              <a:solidFill>
                <a:srgbClr val="FF0000"/>
              </a:solidFill>
            </a:endParaRPr>
          </a:p>
          <a:p>
            <a:r>
              <a:rPr lang="en-GB" sz="4400" dirty="0" smtClean="0">
                <a:solidFill>
                  <a:srgbClr val="7030A0"/>
                </a:solidFill>
              </a:rPr>
              <a:t>Marvellous Middles – </a:t>
            </a:r>
            <a:r>
              <a:rPr lang="en-GB" sz="3200" dirty="0" smtClean="0">
                <a:solidFill>
                  <a:srgbClr val="FF0000"/>
                </a:solidFill>
              </a:rPr>
              <a:t>A mid way point, an opportunity to introduce to next concept or to review the learning so far.</a:t>
            </a:r>
            <a:endParaRPr lang="en-GB" sz="4400" dirty="0" smtClean="0">
              <a:solidFill>
                <a:srgbClr val="FF0000"/>
              </a:solidFill>
            </a:endParaRPr>
          </a:p>
          <a:p>
            <a:r>
              <a:rPr lang="en-GB" sz="4400" dirty="0" smtClean="0">
                <a:solidFill>
                  <a:srgbClr val="7030A0"/>
                </a:solidFill>
              </a:rPr>
              <a:t>Fantastic Finishes – </a:t>
            </a:r>
            <a:r>
              <a:rPr lang="en-GB" dirty="0" smtClean="0">
                <a:solidFill>
                  <a:srgbClr val="FF0000"/>
                </a:solidFill>
              </a:rPr>
              <a:t>This is a celebration of the learning.  Children are given the opportunities to share the information they have learnt.</a:t>
            </a:r>
            <a:endParaRPr lang="en-GB" dirty="0">
              <a:solidFill>
                <a:srgbClr val="FF0000"/>
              </a:solidFill>
            </a:endParaRPr>
          </a:p>
        </p:txBody>
      </p:sp>
    </p:spTree>
    <p:extLst>
      <p:ext uri="{BB962C8B-B14F-4D97-AF65-F5344CB8AC3E}">
        <p14:creationId xmlns:p14="http://schemas.microsoft.com/office/powerpoint/2010/main" val="11791003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462</Words>
  <Application>Microsoft Office PowerPoint</Application>
  <PresentationFormat>Widescreen</PresentationFormat>
  <Paragraphs>39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Jokerman</vt:lpstr>
      <vt:lpstr>Office Theme</vt:lpstr>
      <vt:lpstr>Creative Curriculum</vt:lpstr>
      <vt:lpstr>How you can support your children at home.</vt:lpstr>
      <vt:lpstr> What is a creative Curriculum?</vt:lpstr>
      <vt:lpstr>So what do we do at Otford?</vt:lpstr>
      <vt:lpstr>Areas of the Creative Curriculum </vt:lpstr>
      <vt:lpstr>Different Learning: </vt:lpstr>
      <vt:lpstr>Our Creative Curriculum is designed to support the children’s application of skills and knowledge.</vt:lpstr>
      <vt:lpstr>Approaches to teaching</vt:lpstr>
      <vt:lpstr>Our learning Journeys</vt:lpstr>
    </vt:vector>
  </TitlesOfParts>
  <Company>Otford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Curriculum</dc:title>
  <dc:creator>Miss A Meijer</dc:creator>
  <cp:lastModifiedBy>Mrs Roberts</cp:lastModifiedBy>
  <cp:revision>24</cp:revision>
  <dcterms:created xsi:type="dcterms:W3CDTF">2017-02-27T09:31:49Z</dcterms:created>
  <dcterms:modified xsi:type="dcterms:W3CDTF">2017-03-13T21:06:46Z</dcterms:modified>
</cp:coreProperties>
</file>